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7" r:id="rId2"/>
    <p:sldId id="259" r:id="rId3"/>
    <p:sldId id="270" r:id="rId4"/>
    <p:sldId id="273" r:id="rId5"/>
    <p:sldId id="260" r:id="rId6"/>
    <p:sldId id="262" r:id="rId7"/>
    <p:sldId id="261" r:id="rId8"/>
    <p:sldId id="272" r:id="rId9"/>
    <p:sldId id="274" r:id="rId10"/>
    <p:sldId id="263" r:id="rId11"/>
    <p:sldId id="264" r:id="rId12"/>
    <p:sldId id="265" r:id="rId13"/>
    <p:sldId id="266" r:id="rId14"/>
    <p:sldId id="268" r:id="rId15"/>
    <p:sldId id="277" r:id="rId16"/>
    <p:sldId id="276" r:id="rId17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BEE8"/>
    <a:srgbClr val="C3C1E5"/>
    <a:srgbClr val="C7BEE8"/>
    <a:srgbClr val="C7BCEE"/>
    <a:srgbClr val="C3ACFE"/>
    <a:srgbClr val="ABABFF"/>
    <a:srgbClr val="CCCC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51" autoAdjust="0"/>
    <p:restoredTop sz="95048" autoAdjust="0"/>
  </p:normalViewPr>
  <p:slideViewPr>
    <p:cSldViewPr snapToGrid="0">
      <p:cViewPr varScale="1">
        <p:scale>
          <a:sx n="82" d="100"/>
          <a:sy n="82" d="100"/>
        </p:scale>
        <p:origin x="50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44AB9452-84D3-44F8-A65C-E02B03944448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632077E-8772-45A1-9F76-439B83943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4059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B4F8E4E-9FFF-42BA-961C-532A28FC4B09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9F865FA6-7C0A-4787-B2C9-01D5737390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610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30275" y="1057275"/>
            <a:ext cx="6430963" cy="3617913"/>
          </a:xfrm>
          <a:prstGeom prst="rect">
            <a:avLst/>
          </a:prstGeom>
        </p:spPr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1264128" y="5027022"/>
            <a:ext cx="5768064" cy="565261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r>
              <a:rPr lang="en-US" sz="2100" spc="-1">
                <a:latin typeface="Arial"/>
              </a:rPr>
              <a:t>Percentage change in global population of men over time as compared to first‐world urological workforce trends.</a:t>
            </a:r>
          </a:p>
          <a:p>
            <a:r>
              <a:rPr lang="en-US" sz="2100" spc="-1">
                <a:latin typeface="Arial"/>
              </a:rPr>
              <a:t>IF THIS IMAGE HAS BEEN PROVIDED BY OR IS OWNED BY A THIRD PARTY, AS INDICATED IN THE CAPTION LINE, THEN FURTHER PERMISSION MAY BE NEEDED BEFORE ANY FURTHER USE. PLEASE CONTACT WILEY'S PERMISSIONS DEPARTMENT ON PERMISSIONS@WILEY.COM OR USE THE RIGHTSLINK SERVICE BY CLICKING ON THE 'REQUEST PERMISSIONS' LINK ACCOMPANYING THIS ARTICLE. WILEY OR AUTHOR OWNED IMAGES MAY BE USED FOR NON-COMMERCIAL PURPOSES, SUBJECT TO PROPER CITATION OF THE ARTICLE, AUTHOR, AND PUBLISHER. </a:t>
            </a:r>
          </a:p>
        </p:txBody>
      </p:sp>
    </p:spTree>
    <p:extLst>
      <p:ext uri="{BB962C8B-B14F-4D97-AF65-F5344CB8AC3E}">
        <p14:creationId xmlns:p14="http://schemas.microsoft.com/office/powerpoint/2010/main" val="16823991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865FA6-7C0A-4787-B2C9-01D5737390C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200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865FA6-7C0A-4787-B2C9-01D5737390C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266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77F71-F185-41A3-A7BB-64BB28ED1002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6409-5A00-4A79-86F3-3EDA59302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356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77F71-F185-41A3-A7BB-64BB28ED1002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6409-5A00-4A79-86F3-3EDA59302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060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77F71-F185-41A3-A7BB-64BB28ED1002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6409-5A00-4A79-86F3-3EDA59302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855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600" y="541301"/>
            <a:ext cx="10972320" cy="6093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600" y="3371561"/>
            <a:ext cx="10972320" cy="443198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0683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77F71-F185-41A3-A7BB-64BB28ED1002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6409-5A00-4A79-86F3-3EDA59302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290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77F71-F185-41A3-A7BB-64BB28ED1002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6409-5A00-4A79-86F3-3EDA59302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753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77F71-F185-41A3-A7BB-64BB28ED1002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6409-5A00-4A79-86F3-3EDA59302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359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77F71-F185-41A3-A7BB-64BB28ED1002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6409-5A00-4A79-86F3-3EDA59302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65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77F71-F185-41A3-A7BB-64BB28ED1002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6409-5A00-4A79-86F3-3EDA59302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258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77F71-F185-41A3-A7BB-64BB28ED1002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6409-5A00-4A79-86F3-3EDA59302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559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77F71-F185-41A3-A7BB-64BB28ED1002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6409-5A00-4A79-86F3-3EDA59302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909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77F71-F185-41A3-A7BB-64BB28ED1002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46409-5A00-4A79-86F3-3EDA59302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306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77F71-F185-41A3-A7BB-64BB28ED1002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46409-5A00-4A79-86F3-3EDA593028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233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1.emf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hyperlink" Target="https://niddkcairibu.urology.wisc.edu/" TargetMode="External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6.png"/><Relationship Id="rId2" Type="http://schemas.openxmlformats.org/officeDocument/2006/relationships/hyperlink" Target="https://niddkcairibu.urology.wisc.edu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urologyhealth.org/" TargetMode="Externa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395316" y="742837"/>
            <a:ext cx="7237142" cy="2657346"/>
          </a:xfrm>
          <a:prstGeom prst="rect">
            <a:avLst/>
          </a:prstGeom>
          <a:solidFill>
            <a:srgbClr val="92D050"/>
          </a:solidFill>
          <a:ln w="127000">
            <a:solidFill>
              <a:srgbClr val="000099"/>
            </a:solidFill>
          </a:ln>
        </p:spPr>
        <p:txBody>
          <a:bodyPr vert="horz" lIns="365760" tIns="45720" rIns="45720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Collaborating for the Advancement of Interdisciplinary Research in Benign </a:t>
            </a:r>
            <a:r>
              <a:rPr lang="en-US" sz="42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Urology</a:t>
            </a:r>
            <a:endParaRPr lang="en-US" sz="42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DF8FDDD-71FF-4AE5-A268-C4A56FA8F1ED}"/>
              </a:ext>
            </a:extLst>
          </p:cNvPr>
          <p:cNvGrpSpPr/>
          <p:nvPr/>
        </p:nvGrpSpPr>
        <p:grpSpPr>
          <a:xfrm>
            <a:off x="70470" y="68977"/>
            <a:ext cx="1665889" cy="1033888"/>
            <a:chOff x="40326" y="28785"/>
            <a:chExt cx="1665889" cy="103388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94A8BC4-2991-4358-B72D-231083C42E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contrast="6000"/>
            </a:blip>
            <a:stretch>
              <a:fillRect/>
            </a:stretch>
          </p:blipFill>
          <p:spPr>
            <a:xfrm>
              <a:off x="40326" y="28785"/>
              <a:ext cx="1665889" cy="649321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504FE86-AEA2-40F3-9AB6-5E9D76F381E8}"/>
                </a:ext>
              </a:extLst>
            </p:cNvPr>
            <p:cNvSpPr txBox="1"/>
            <p:nvPr/>
          </p:nvSpPr>
          <p:spPr>
            <a:xfrm>
              <a:off x="40326" y="601008"/>
              <a:ext cx="16658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Collaborating for the Advancement of Interdisciplinary Research in Benign Urology</a:t>
              </a: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2227112" y="3564417"/>
            <a:ext cx="757354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Kristina L. Penniston, PhD</a:t>
            </a:r>
          </a:p>
          <a:p>
            <a:pPr algn="ctr"/>
            <a:r>
              <a:rPr lang="en-US" sz="3200" dirty="0" smtClean="0"/>
              <a:t>Distinguished Senior </a:t>
            </a:r>
            <a:r>
              <a:rPr lang="en-US" sz="3200" dirty="0" smtClean="0"/>
              <a:t>Scientist</a:t>
            </a:r>
          </a:p>
          <a:p>
            <a:pPr algn="ctr"/>
            <a:r>
              <a:rPr lang="en-US" sz="2400" dirty="0" smtClean="0"/>
              <a:t>University of Wisconsin-Madison</a:t>
            </a:r>
            <a:endParaRPr lang="en-US" sz="2400" dirty="0"/>
          </a:p>
        </p:txBody>
      </p:sp>
      <p:pic>
        <p:nvPicPr>
          <p:cNvPr id="1026" name="Picture 2" descr="Logos for Print – Brand and Visual Identity – UW–Madis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5117" y="4723477"/>
            <a:ext cx="3557538" cy="2134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239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907" y="803196"/>
            <a:ext cx="7337709" cy="485048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80791" y="5738273"/>
            <a:ext cx="46579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solidFill>
                  <a:schemeClr val="accent1">
                    <a:lumMod val="50000"/>
                  </a:schemeClr>
                </a:solidFill>
              </a:rPr>
              <a:t>Klein &amp; Hultgren, Nature Reviews Microbiology, 2020</a:t>
            </a:r>
            <a:endParaRPr lang="en-US" sz="16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E6AE7B-CBB9-4B15-B530-B6A4F499C5FF}"/>
              </a:ext>
            </a:extLst>
          </p:cNvPr>
          <p:cNvSpPr txBox="1"/>
          <p:nvPr/>
        </p:nvSpPr>
        <p:spPr>
          <a:xfrm>
            <a:off x="24936" y="22002"/>
            <a:ext cx="12133811" cy="683264"/>
          </a:xfrm>
          <a:prstGeom prst="rect">
            <a:avLst/>
          </a:prstGeom>
          <a:solidFill>
            <a:srgbClr val="92D050"/>
          </a:solidFill>
          <a:ln w="69850">
            <a:solidFill>
              <a:schemeClr val="accent5">
                <a:lumMod val="50000"/>
              </a:schemeClr>
            </a:solidFill>
          </a:ln>
        </p:spPr>
        <p:txBody>
          <a:bodyPr wrap="square" lIns="182880" tIns="91440" rIns="182880" bIns="9144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The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Urobiome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Urinary Microbiota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1CC1D2E-B089-40CB-8DC8-E6E1BE49AEC2}"/>
              </a:ext>
            </a:extLst>
          </p:cNvPr>
          <p:cNvGrpSpPr/>
          <p:nvPr/>
        </p:nvGrpSpPr>
        <p:grpSpPr>
          <a:xfrm>
            <a:off x="10337456" y="5752167"/>
            <a:ext cx="1665889" cy="1033888"/>
            <a:chOff x="40326" y="28785"/>
            <a:chExt cx="1665889" cy="1033888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3A044AC-20D7-4614-B061-A14CB418A9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lum contrast="6000"/>
            </a:blip>
            <a:stretch>
              <a:fillRect/>
            </a:stretch>
          </p:blipFill>
          <p:spPr>
            <a:xfrm>
              <a:off x="40326" y="28785"/>
              <a:ext cx="1665889" cy="649321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24F78B-7EA7-4964-8B1E-05AE76EF9E63}"/>
                </a:ext>
              </a:extLst>
            </p:cNvPr>
            <p:cNvSpPr txBox="1"/>
            <p:nvPr/>
          </p:nvSpPr>
          <p:spPr>
            <a:xfrm>
              <a:off x="40326" y="601008"/>
              <a:ext cx="16658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Collaborating for the Advancement of Interdisciplinary Research in Benign Urology</a:t>
              </a: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5434" y="964050"/>
            <a:ext cx="3867150" cy="47625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713785" y="5029046"/>
            <a:ext cx="37310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solidFill>
                  <a:schemeClr val="accent1">
                    <a:lumMod val="50000"/>
                  </a:schemeClr>
                </a:solidFill>
              </a:rPr>
              <a:t>From </a:t>
            </a:r>
            <a:r>
              <a:rPr lang="en-US" sz="1600" b="1" i="1" dirty="0" smtClean="0">
                <a:solidFill>
                  <a:schemeClr val="accent1">
                    <a:lumMod val="50000"/>
                  </a:schemeClr>
                </a:solidFill>
              </a:rPr>
              <a:t>Columbia University O’Brien Center</a:t>
            </a:r>
            <a:r>
              <a:rPr lang="en-US" sz="1600" i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9867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C28875F1-55A9-4473-97A0-8B0F7284377D}"/>
              </a:ext>
            </a:extLst>
          </p:cNvPr>
          <p:cNvSpPr txBox="1"/>
          <p:nvPr/>
        </p:nvSpPr>
        <p:spPr>
          <a:xfrm>
            <a:off x="547308" y="921476"/>
            <a:ext cx="11089066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en-US" sz="2400" dirty="0" smtClean="0"/>
              <a:t>Research </a:t>
            </a:r>
            <a:r>
              <a:rPr lang="en-US" sz="2400" dirty="0"/>
              <a:t>efforts </a:t>
            </a:r>
            <a:r>
              <a:rPr lang="en-US" sz="2400" dirty="0" smtClean="0"/>
              <a:t>of investigators </a:t>
            </a:r>
            <a:r>
              <a:rPr lang="en-US" sz="2400" dirty="0"/>
              <a:t>from different disciplines </a:t>
            </a:r>
            <a:r>
              <a:rPr lang="en-US" sz="2400" b="1" dirty="0"/>
              <a:t>working jointly to create new conceptual, theoretical, methodological, and translational innovations</a:t>
            </a:r>
            <a:r>
              <a:rPr lang="en-US" sz="2400" dirty="0"/>
              <a:t> that integrate and move beyond discipline-specific approaches to address a common </a:t>
            </a:r>
            <a:r>
              <a:rPr lang="en-US" sz="2400" dirty="0" smtClean="0"/>
              <a:t>problem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E6AE7B-CBB9-4B15-B530-B6A4F499C5FF}"/>
              </a:ext>
            </a:extLst>
          </p:cNvPr>
          <p:cNvSpPr txBox="1"/>
          <p:nvPr/>
        </p:nvSpPr>
        <p:spPr>
          <a:xfrm>
            <a:off x="24936" y="22002"/>
            <a:ext cx="12133811" cy="683264"/>
          </a:xfrm>
          <a:prstGeom prst="rect">
            <a:avLst/>
          </a:prstGeom>
          <a:solidFill>
            <a:srgbClr val="92D050"/>
          </a:solidFill>
          <a:ln w="69850">
            <a:solidFill>
              <a:schemeClr val="accent5">
                <a:lumMod val="50000"/>
              </a:schemeClr>
            </a:solidFill>
          </a:ln>
        </p:spPr>
        <p:txBody>
          <a:bodyPr wrap="square" lIns="182880" tIns="91440" rIns="182880" bIns="9144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Benign Urology Research is Transdisciplinary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1CC1D2E-B089-40CB-8DC8-E6E1BE49AEC2}"/>
              </a:ext>
            </a:extLst>
          </p:cNvPr>
          <p:cNvGrpSpPr/>
          <p:nvPr/>
        </p:nvGrpSpPr>
        <p:grpSpPr>
          <a:xfrm>
            <a:off x="10337456" y="5752167"/>
            <a:ext cx="1665889" cy="1033888"/>
            <a:chOff x="40326" y="28785"/>
            <a:chExt cx="1665889" cy="1033888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3A044AC-20D7-4614-B061-A14CB418A9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contrast="6000"/>
            </a:blip>
            <a:stretch>
              <a:fillRect/>
            </a:stretch>
          </p:blipFill>
          <p:spPr>
            <a:xfrm>
              <a:off x="40326" y="28785"/>
              <a:ext cx="1665889" cy="649321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F24F78B-7EA7-4964-8B1E-05AE76EF9E63}"/>
                </a:ext>
              </a:extLst>
            </p:cNvPr>
            <p:cNvSpPr txBox="1"/>
            <p:nvPr/>
          </p:nvSpPr>
          <p:spPr>
            <a:xfrm>
              <a:off x="40326" y="601008"/>
              <a:ext cx="16658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Collaborating for the Advancement of Interdisciplinary Research in Benign Urology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823038" y="2011005"/>
            <a:ext cx="9419168" cy="4278094"/>
            <a:chOff x="506130" y="2507842"/>
            <a:chExt cx="9419168" cy="4278094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72341" y="2595455"/>
              <a:ext cx="7239000" cy="3962400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506130" y="2507842"/>
              <a:ext cx="2042556" cy="42780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i="1" dirty="0" smtClean="0">
                  <a:solidFill>
                    <a:schemeClr val="accent1">
                      <a:lumMod val="50000"/>
                    </a:schemeClr>
                  </a:solidFill>
                </a:rPr>
                <a:t>Physiology</a:t>
              </a:r>
            </a:p>
            <a:p>
              <a:pPr algn="r"/>
              <a:r>
                <a:rPr lang="en-US" sz="1600" i="1" dirty="0" smtClean="0">
                  <a:solidFill>
                    <a:schemeClr val="accent1">
                      <a:lumMod val="50000"/>
                    </a:schemeClr>
                  </a:solidFill>
                </a:rPr>
                <a:t>Pathology</a:t>
              </a:r>
            </a:p>
            <a:p>
              <a:pPr algn="r"/>
              <a:r>
                <a:rPr lang="en-US" sz="1600" i="1" dirty="0" smtClean="0">
                  <a:solidFill>
                    <a:schemeClr val="accent1">
                      <a:lumMod val="50000"/>
                    </a:schemeClr>
                  </a:solidFill>
                </a:rPr>
                <a:t>Biology</a:t>
              </a:r>
            </a:p>
            <a:p>
              <a:pPr algn="r"/>
              <a:r>
                <a:rPr lang="en-US" sz="1600" i="1" dirty="0" smtClean="0">
                  <a:solidFill>
                    <a:schemeClr val="accent1">
                      <a:lumMod val="50000"/>
                    </a:schemeClr>
                  </a:solidFill>
                </a:rPr>
                <a:t>Biochemistry</a:t>
              </a:r>
            </a:p>
            <a:p>
              <a:pPr algn="r"/>
              <a:r>
                <a:rPr lang="en-US" sz="1600" i="1" dirty="0" smtClean="0">
                  <a:solidFill>
                    <a:schemeClr val="accent1">
                      <a:lumMod val="50000"/>
                    </a:schemeClr>
                  </a:solidFill>
                </a:rPr>
                <a:t>Immunology</a:t>
              </a:r>
            </a:p>
            <a:p>
              <a:pPr algn="r"/>
              <a:r>
                <a:rPr lang="en-US" sz="1600" i="1" dirty="0" smtClean="0">
                  <a:solidFill>
                    <a:schemeClr val="accent1">
                      <a:lumMod val="50000"/>
                    </a:schemeClr>
                  </a:solidFill>
                </a:rPr>
                <a:t>Neurology</a:t>
              </a:r>
            </a:p>
            <a:p>
              <a:pPr algn="r"/>
              <a:r>
                <a:rPr lang="en-US" sz="1600" i="1" dirty="0" smtClean="0">
                  <a:solidFill>
                    <a:schemeClr val="accent1">
                      <a:lumMod val="50000"/>
                    </a:schemeClr>
                  </a:solidFill>
                </a:rPr>
                <a:t>Toxicology</a:t>
              </a:r>
            </a:p>
            <a:p>
              <a:pPr algn="r"/>
              <a:r>
                <a:rPr lang="en-US" sz="1600" i="1" dirty="0" smtClean="0">
                  <a:solidFill>
                    <a:schemeClr val="accent1">
                      <a:lumMod val="50000"/>
                    </a:schemeClr>
                  </a:solidFill>
                </a:rPr>
                <a:t>Nutrition science</a:t>
              </a:r>
            </a:p>
            <a:p>
              <a:pPr algn="r"/>
              <a:r>
                <a:rPr lang="en-US" sz="1600" i="1" dirty="0" smtClean="0">
                  <a:solidFill>
                    <a:schemeClr val="accent1">
                      <a:lumMod val="50000"/>
                    </a:schemeClr>
                  </a:solidFill>
                </a:rPr>
                <a:t>Veterinary science</a:t>
              </a:r>
            </a:p>
            <a:p>
              <a:pPr algn="r"/>
              <a:r>
                <a:rPr lang="en-US" sz="1600" i="1" dirty="0" smtClean="0">
                  <a:solidFill>
                    <a:schemeClr val="accent1">
                      <a:lumMod val="50000"/>
                    </a:schemeClr>
                  </a:solidFill>
                </a:rPr>
                <a:t>Pharmacology</a:t>
              </a:r>
            </a:p>
            <a:p>
              <a:pPr algn="r"/>
              <a:r>
                <a:rPr lang="en-US" sz="1600" i="1" dirty="0" smtClean="0">
                  <a:solidFill>
                    <a:schemeClr val="accent1">
                      <a:lumMod val="50000"/>
                    </a:schemeClr>
                  </a:solidFill>
                </a:rPr>
                <a:t>Bioinformatics</a:t>
              </a:r>
            </a:p>
            <a:p>
              <a:pPr algn="r"/>
              <a:r>
                <a:rPr lang="en-US" sz="1600" i="1" dirty="0" smtClean="0">
                  <a:solidFill>
                    <a:schemeClr val="accent1">
                      <a:lumMod val="50000"/>
                    </a:schemeClr>
                  </a:solidFill>
                </a:rPr>
                <a:t>Computer science</a:t>
              </a:r>
            </a:p>
            <a:p>
              <a:pPr algn="r"/>
              <a:r>
                <a:rPr lang="en-US" sz="1600" i="1" dirty="0" smtClean="0">
                  <a:solidFill>
                    <a:schemeClr val="accent1">
                      <a:lumMod val="50000"/>
                    </a:schemeClr>
                  </a:solidFill>
                </a:rPr>
                <a:t>Engineering</a:t>
              </a:r>
            </a:p>
            <a:p>
              <a:pPr algn="r"/>
              <a:r>
                <a:rPr lang="en-US" sz="1600" i="1" dirty="0" smtClean="0">
                  <a:solidFill>
                    <a:schemeClr val="accent1">
                      <a:lumMod val="50000"/>
                    </a:schemeClr>
                  </a:solidFill>
                </a:rPr>
                <a:t>Urology</a:t>
              </a:r>
            </a:p>
            <a:p>
              <a:pPr algn="r"/>
              <a:r>
                <a:rPr lang="en-US" sz="1600" i="1" dirty="0" smtClean="0">
                  <a:solidFill>
                    <a:schemeClr val="accent1">
                      <a:lumMod val="50000"/>
                    </a:schemeClr>
                  </a:solidFill>
                </a:rPr>
                <a:t>Microbiology</a:t>
              </a:r>
            </a:p>
            <a:p>
              <a:pPr algn="r"/>
              <a:r>
                <a:rPr lang="en-US" sz="1600" i="1" dirty="0" smtClean="0">
                  <a:solidFill>
                    <a:schemeClr val="accent1">
                      <a:lumMod val="50000"/>
                    </a:schemeClr>
                  </a:solidFill>
                </a:rPr>
                <a:t>Molecular biology</a:t>
              </a:r>
            </a:p>
            <a:p>
              <a:pPr algn="r"/>
              <a:r>
                <a:rPr lang="en-US" sz="1600" i="1" dirty="0" smtClean="0">
                  <a:solidFill>
                    <a:schemeClr val="accent1">
                      <a:lumMod val="50000"/>
                    </a:schemeClr>
                  </a:solidFill>
                </a:rPr>
                <a:t>Genetics</a:t>
              </a:r>
              <a:endParaRPr lang="en-US" sz="1600" i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576692" y="2930050"/>
              <a:ext cx="310664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i="1" dirty="0" smtClean="0">
                  <a:solidFill>
                    <a:schemeClr val="accent1">
                      <a:lumMod val="50000"/>
                    </a:schemeClr>
                  </a:solidFill>
                </a:rPr>
                <a:t>Urologists, </a:t>
              </a:r>
              <a:r>
                <a:rPr lang="en-US" sz="1600" i="1" dirty="0" err="1" smtClean="0">
                  <a:solidFill>
                    <a:schemeClr val="accent1">
                      <a:lumMod val="50000"/>
                    </a:schemeClr>
                  </a:solidFill>
                </a:rPr>
                <a:t>Urogynecologists</a:t>
              </a:r>
              <a:r>
                <a:rPr lang="en-US" sz="1600" i="1" dirty="0" smtClean="0">
                  <a:solidFill>
                    <a:schemeClr val="accent1">
                      <a:lumMod val="50000"/>
                    </a:schemeClr>
                  </a:solidFill>
                </a:rPr>
                <a:t>, Nephrologists, Internists, Geriatricians, Nurses, Dietitians, </a:t>
              </a:r>
              <a:r>
                <a:rPr lang="en-US" sz="1600" i="1" dirty="0" err="1" smtClean="0">
                  <a:solidFill>
                    <a:schemeClr val="accent1">
                      <a:lumMod val="50000"/>
                    </a:schemeClr>
                  </a:solidFill>
                </a:rPr>
                <a:t>Kinesiologists</a:t>
              </a:r>
              <a:r>
                <a:rPr lang="en-US" sz="1600" i="1" dirty="0" smtClean="0">
                  <a:solidFill>
                    <a:schemeClr val="accent1">
                      <a:lumMod val="50000"/>
                    </a:schemeClr>
                  </a:solidFill>
                </a:rPr>
                <a:t>, Psychologists</a:t>
              </a:r>
              <a:endParaRPr lang="en-US" sz="1600" i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 rot="21127940">
              <a:off x="8091888" y="5066400"/>
              <a:ext cx="183341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i="1" dirty="0" smtClean="0">
                  <a:solidFill>
                    <a:schemeClr val="accent1">
                      <a:lumMod val="50000"/>
                    </a:schemeClr>
                  </a:solidFill>
                </a:rPr>
                <a:t>Population Health Epidemiologists</a:t>
              </a:r>
            </a:p>
            <a:p>
              <a:pPr algn="ctr"/>
              <a:r>
                <a:rPr lang="en-US" sz="1600" i="1" dirty="0" smtClean="0">
                  <a:solidFill>
                    <a:schemeClr val="accent1">
                      <a:lumMod val="50000"/>
                    </a:schemeClr>
                  </a:solidFill>
                </a:rPr>
                <a:t>Social Scientists</a:t>
              </a:r>
            </a:p>
            <a:p>
              <a:pPr algn="ctr"/>
              <a:r>
                <a:rPr lang="en-US" sz="1600" i="1" dirty="0" smtClean="0">
                  <a:solidFill>
                    <a:schemeClr val="accent1">
                      <a:lumMod val="50000"/>
                    </a:schemeClr>
                  </a:solidFill>
                </a:rPr>
                <a:t>Clinicians/Surgeons</a:t>
              </a:r>
              <a:endParaRPr lang="en-US" sz="1600" i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668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6E6AE7B-CBB9-4B15-B530-B6A4F499C5FF}"/>
              </a:ext>
            </a:extLst>
          </p:cNvPr>
          <p:cNvSpPr txBox="1"/>
          <p:nvPr/>
        </p:nvSpPr>
        <p:spPr>
          <a:xfrm>
            <a:off x="24936" y="22002"/>
            <a:ext cx="12133811" cy="683264"/>
          </a:xfrm>
          <a:prstGeom prst="rect">
            <a:avLst/>
          </a:prstGeom>
          <a:solidFill>
            <a:srgbClr val="92D050"/>
          </a:solidFill>
          <a:ln w="69850">
            <a:solidFill>
              <a:schemeClr val="accent5">
                <a:lumMod val="50000"/>
              </a:schemeClr>
            </a:solidFill>
          </a:ln>
        </p:spPr>
        <p:txBody>
          <a:bodyPr wrap="square" lIns="182880" tIns="91440" rIns="182880" bIns="9144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Benign Urology Research Engages Others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1CC1D2E-B089-40CB-8DC8-E6E1BE49AEC2}"/>
              </a:ext>
            </a:extLst>
          </p:cNvPr>
          <p:cNvGrpSpPr/>
          <p:nvPr/>
        </p:nvGrpSpPr>
        <p:grpSpPr>
          <a:xfrm>
            <a:off x="10337456" y="5752167"/>
            <a:ext cx="1665889" cy="1033888"/>
            <a:chOff x="40326" y="28785"/>
            <a:chExt cx="1665889" cy="1033888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3A044AC-20D7-4614-B061-A14CB418A9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contrast="6000"/>
            </a:blip>
            <a:stretch>
              <a:fillRect/>
            </a:stretch>
          </p:blipFill>
          <p:spPr>
            <a:xfrm>
              <a:off x="40326" y="28785"/>
              <a:ext cx="1665889" cy="649321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F24F78B-7EA7-4964-8B1E-05AE76EF9E63}"/>
                </a:ext>
              </a:extLst>
            </p:cNvPr>
            <p:cNvSpPr txBox="1"/>
            <p:nvPr/>
          </p:nvSpPr>
          <p:spPr>
            <a:xfrm>
              <a:off x="40326" y="601008"/>
              <a:ext cx="16658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Collaborating for the Advancement of Interdisciplinary Research in Benign Urology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448528" y="1000813"/>
            <a:ext cx="7286625" cy="5400675"/>
            <a:chOff x="2448528" y="1000813"/>
            <a:chExt cx="7286625" cy="5400675"/>
          </a:xfrm>
        </p:grpSpPr>
        <p:grpSp>
          <p:nvGrpSpPr>
            <p:cNvPr id="6" name="Group 5"/>
            <p:cNvGrpSpPr/>
            <p:nvPr/>
          </p:nvGrpSpPr>
          <p:grpSpPr>
            <a:xfrm>
              <a:off x="2448528" y="1000813"/>
              <a:ext cx="7286625" cy="5400675"/>
              <a:chOff x="2448528" y="1000813"/>
              <a:chExt cx="7286625" cy="5400675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48528" y="1000813"/>
                <a:ext cx="7286625" cy="5400675"/>
              </a:xfrm>
              <a:prstGeom prst="rect">
                <a:avLst/>
              </a:prstGeom>
            </p:spPr>
          </p:pic>
          <p:sp>
            <p:nvSpPr>
              <p:cNvPr id="5" name="Rectangle 4"/>
              <p:cNvSpPr/>
              <p:nvPr/>
            </p:nvSpPr>
            <p:spPr>
              <a:xfrm>
                <a:off x="2448528" y="1947553"/>
                <a:ext cx="354049" cy="41563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5272205" y="4270504"/>
              <a:ext cx="1639270" cy="1508105"/>
            </a:xfrm>
            <a:prstGeom prst="rect">
              <a:avLst/>
            </a:prstGeom>
            <a:gradFill flip="none" rotWithShape="1">
              <a:gsLst>
                <a:gs pos="96000">
                  <a:schemeClr val="accent5">
                    <a:lumMod val="50000"/>
                  </a:schemeClr>
                </a:gs>
                <a:gs pos="9000">
                  <a:schemeClr val="accent5">
                    <a:lumMod val="60000"/>
                    <a:lumOff val="40000"/>
                  </a:schemeClr>
                </a:gs>
              </a:gsLst>
              <a:lin ang="2700000" scaled="1"/>
              <a:tileRect/>
            </a:gradFill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en-US" sz="2400" dirty="0" smtClean="0">
                  <a:solidFill>
                    <a:schemeClr val="bg1"/>
                  </a:solidFill>
                </a:rPr>
                <a:t>RESEARCH TEAM</a:t>
              </a:r>
            </a:p>
            <a:p>
              <a:pPr algn="ctr"/>
              <a:endParaRPr lang="en-US" sz="2000" dirty="0" smtClean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931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C28875F1-55A9-4473-97A0-8B0F7284377D}"/>
              </a:ext>
            </a:extLst>
          </p:cNvPr>
          <p:cNvSpPr txBox="1"/>
          <p:nvPr/>
        </p:nvSpPr>
        <p:spPr>
          <a:xfrm>
            <a:off x="620004" y="828597"/>
            <a:ext cx="10709056" cy="880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85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000" dirty="0" smtClean="0"/>
              <a:t>Collaborating for the Advancement of Interdisciplinary Research in Benign Urology</a:t>
            </a:r>
            <a:endParaRPr lang="en-US" sz="2400" b="1" dirty="0" smtClean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E6AE7B-CBB9-4B15-B530-B6A4F499C5FF}"/>
              </a:ext>
            </a:extLst>
          </p:cNvPr>
          <p:cNvSpPr txBox="1"/>
          <p:nvPr/>
        </p:nvSpPr>
        <p:spPr>
          <a:xfrm>
            <a:off x="24936" y="22002"/>
            <a:ext cx="12133811" cy="683264"/>
          </a:xfrm>
          <a:prstGeom prst="rect">
            <a:avLst/>
          </a:prstGeom>
          <a:solidFill>
            <a:srgbClr val="92D050"/>
          </a:solidFill>
          <a:ln w="69850">
            <a:solidFill>
              <a:schemeClr val="accent5">
                <a:lumMod val="50000"/>
              </a:schemeClr>
            </a:solidFill>
          </a:ln>
        </p:spPr>
        <p:txBody>
          <a:bodyPr wrap="square" lIns="182880" tIns="91440" rIns="182880" bIns="9144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CAIRIBU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77045" y="6314887"/>
            <a:ext cx="6429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/>
              <a:t>CAIRIBU Website URL</a:t>
            </a:r>
            <a:r>
              <a:rPr lang="en-US" sz="2000" i="1" dirty="0"/>
              <a:t>: </a:t>
            </a:r>
            <a:r>
              <a:rPr lang="en-US" sz="2000" i="1" dirty="0">
                <a:hlinkClick r:id="rId2"/>
              </a:rPr>
              <a:t>https://</a:t>
            </a:r>
            <a:r>
              <a:rPr lang="en-US" sz="2000" i="1" dirty="0" smtClean="0">
                <a:hlinkClick r:id="rId2"/>
              </a:rPr>
              <a:t>niddkcairibu.urology.wisc.edu</a:t>
            </a:r>
            <a:r>
              <a:rPr lang="en-US" sz="2000" i="1" dirty="0" smtClean="0"/>
              <a:t> </a:t>
            </a:r>
            <a:endParaRPr lang="en-US" sz="2000" i="1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1CC1D2E-B089-40CB-8DC8-E6E1BE49AEC2}"/>
              </a:ext>
            </a:extLst>
          </p:cNvPr>
          <p:cNvGrpSpPr/>
          <p:nvPr/>
        </p:nvGrpSpPr>
        <p:grpSpPr>
          <a:xfrm>
            <a:off x="10337456" y="5752167"/>
            <a:ext cx="1665889" cy="1033888"/>
            <a:chOff x="40326" y="28785"/>
            <a:chExt cx="1665889" cy="1033888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3A044AC-20D7-4614-B061-A14CB418A9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lum contrast="6000"/>
            </a:blip>
            <a:stretch>
              <a:fillRect/>
            </a:stretch>
          </p:blipFill>
          <p:spPr>
            <a:xfrm>
              <a:off x="40326" y="28785"/>
              <a:ext cx="1665889" cy="649321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F24F78B-7EA7-4964-8B1E-05AE76EF9E63}"/>
                </a:ext>
              </a:extLst>
            </p:cNvPr>
            <p:cNvSpPr txBox="1"/>
            <p:nvPr/>
          </p:nvSpPr>
          <p:spPr>
            <a:xfrm>
              <a:off x="40326" y="601008"/>
              <a:ext cx="16658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Collaborating for the Advancement of Interdisciplinary Research in Benign Urology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1681" y="2159820"/>
            <a:ext cx="2102897" cy="2061473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514578" y="1539115"/>
            <a:ext cx="6890360" cy="4213052"/>
            <a:chOff x="4437976" y="1516626"/>
            <a:chExt cx="6890360" cy="4213052"/>
          </a:xfrm>
        </p:grpSpPr>
        <p:grpSp>
          <p:nvGrpSpPr>
            <p:cNvPr id="30" name="Group 45"/>
            <p:cNvGrpSpPr>
              <a:grpSpLocks noChangeAspect="1"/>
            </p:cNvGrpSpPr>
            <p:nvPr/>
          </p:nvGrpSpPr>
          <p:grpSpPr bwMode="auto">
            <a:xfrm>
              <a:off x="4437976" y="1516626"/>
              <a:ext cx="6890360" cy="4213052"/>
              <a:chOff x="12546158" y="22254844"/>
              <a:chExt cx="13483341" cy="8245366"/>
            </a:xfrm>
          </p:grpSpPr>
          <p:pic>
            <p:nvPicPr>
              <p:cNvPr id="31" name="Picture 4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1342018">
                <a:off x="12962762" y="24115925"/>
                <a:ext cx="7508173" cy="14495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" name="Picture 3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09297">
                <a:off x="21172106" y="22254844"/>
                <a:ext cx="4857393" cy="22575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4" name="Picture 6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928713" y="25983948"/>
                <a:ext cx="1866232" cy="17971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5" name="Picture 7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909919" y="26095176"/>
                <a:ext cx="1809783" cy="16441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6" name="Picture 8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972371" y="25596061"/>
                <a:ext cx="4708407" cy="10800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7" name="Picture 9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801449" y="24671524"/>
                <a:ext cx="3779700" cy="11308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8" name="Picture 10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003804" y="26950011"/>
                <a:ext cx="7153275" cy="6762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9" name="Picture 11"/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91009">
                <a:off x="19863590" y="25666328"/>
                <a:ext cx="3800622" cy="12555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0" name="Picture 12"/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657962" y="28028993"/>
                <a:ext cx="4991100" cy="7715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1" name="Picture 15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546158" y="29019206"/>
                <a:ext cx="4347088" cy="10867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2" name="Picture 16"/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791393" y="29739802"/>
                <a:ext cx="4984889" cy="7604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3" name="Picture 13"/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1036153">
                <a:off x="17582089" y="27551642"/>
                <a:ext cx="6297295" cy="7594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" name="Picture 14"/>
              <p:cNvPicPr>
                <a:picLocks noChangeAspect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68532">
                <a:off x="16925988" y="29006512"/>
                <a:ext cx="6024371" cy="935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5" name="Picture 17"/>
              <p:cNvPicPr>
                <a:picLocks noChangeAspect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92265" y="28118793"/>
                <a:ext cx="3542955" cy="10809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4447191" y="1882937"/>
              <a:ext cx="4508741" cy="50204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 rot="21030922">
              <a:off x="9809906" y="5084266"/>
              <a:ext cx="1276350" cy="571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760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C28875F1-55A9-4473-97A0-8B0F7284377D}"/>
              </a:ext>
            </a:extLst>
          </p:cNvPr>
          <p:cNvSpPr txBox="1"/>
          <p:nvPr/>
        </p:nvSpPr>
        <p:spPr>
          <a:xfrm>
            <a:off x="687688" y="1277489"/>
            <a:ext cx="4951112" cy="354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85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800" dirty="0" smtClean="0"/>
              <a:t>NIDDK funds summer undergraduate research fellowships to grow the field of urology and genitourinary research</a:t>
            </a:r>
          </a:p>
          <a:p>
            <a:pPr marL="342900" indent="-342900">
              <a:lnSpc>
                <a:spcPct val="85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dirty="0" smtClean="0"/>
              <a:t>The primary focus is to stimulate students’ interest in pursuing post-baccalaureate research careers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E6AE7B-CBB9-4B15-B530-B6A4F499C5FF}"/>
              </a:ext>
            </a:extLst>
          </p:cNvPr>
          <p:cNvSpPr txBox="1"/>
          <p:nvPr/>
        </p:nvSpPr>
        <p:spPr>
          <a:xfrm>
            <a:off x="24936" y="22002"/>
            <a:ext cx="12133811" cy="683264"/>
          </a:xfrm>
          <a:prstGeom prst="rect">
            <a:avLst/>
          </a:prstGeom>
          <a:solidFill>
            <a:srgbClr val="92D050"/>
          </a:solidFill>
          <a:ln w="69850">
            <a:solidFill>
              <a:schemeClr val="accent5">
                <a:lumMod val="50000"/>
              </a:schemeClr>
            </a:solidFill>
          </a:ln>
        </p:spPr>
        <p:txBody>
          <a:bodyPr wrap="square" lIns="182880" tIns="91440" rIns="182880" bIns="9144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Building the Urology Researcher Pipeline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1CC1D2E-B089-40CB-8DC8-E6E1BE49AEC2}"/>
              </a:ext>
            </a:extLst>
          </p:cNvPr>
          <p:cNvGrpSpPr/>
          <p:nvPr/>
        </p:nvGrpSpPr>
        <p:grpSpPr>
          <a:xfrm>
            <a:off x="189409" y="5671712"/>
            <a:ext cx="1665889" cy="1033888"/>
            <a:chOff x="40326" y="28785"/>
            <a:chExt cx="1665889" cy="1033888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3A044AC-20D7-4614-B061-A14CB418A9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contrast="6000"/>
            </a:blip>
            <a:stretch>
              <a:fillRect/>
            </a:stretch>
          </p:blipFill>
          <p:spPr>
            <a:xfrm>
              <a:off x="40326" y="28785"/>
              <a:ext cx="1665889" cy="649321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F24F78B-7EA7-4964-8B1E-05AE76EF9E63}"/>
                </a:ext>
              </a:extLst>
            </p:cNvPr>
            <p:cNvSpPr txBox="1"/>
            <p:nvPr/>
          </p:nvSpPr>
          <p:spPr>
            <a:xfrm>
              <a:off x="40326" y="601008"/>
              <a:ext cx="16658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Collaborating for the Advancement of Interdisciplinary Research in Benign Urology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135813" y="766731"/>
            <a:ext cx="5204541" cy="6050928"/>
            <a:chOff x="6135813" y="766731"/>
            <a:chExt cx="5204541" cy="6050928"/>
          </a:xfrm>
        </p:grpSpPr>
        <p:grpSp>
          <p:nvGrpSpPr>
            <p:cNvPr id="7" name="Group 6"/>
            <p:cNvGrpSpPr/>
            <p:nvPr/>
          </p:nvGrpSpPr>
          <p:grpSpPr>
            <a:xfrm>
              <a:off x="6135813" y="766731"/>
              <a:ext cx="5204541" cy="6050928"/>
              <a:chOff x="6135813" y="766731"/>
              <a:chExt cx="5204541" cy="6050928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35813" y="766731"/>
                <a:ext cx="5204541" cy="6050928"/>
              </a:xfrm>
              <a:prstGeom prst="rect">
                <a:avLst/>
              </a:prstGeom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6364677" y="1255057"/>
                <a:ext cx="4917405" cy="369332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/>
                  <a:t>R25 Summer Undergraduate Research Programs</a:t>
                </a:r>
                <a:endParaRPr lang="en-US" b="1" dirty="0"/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9638909" y="2267146"/>
              <a:ext cx="1555422" cy="338554"/>
            </a:xfrm>
            <a:prstGeom prst="rect">
              <a:avLst/>
            </a:prstGeom>
            <a:solidFill>
              <a:srgbClr val="CCBEE8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/>
                <a:t>knowledge</a:t>
              </a:r>
              <a:endParaRPr lang="en-US" sz="1600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723748" y="3127910"/>
              <a:ext cx="1404594" cy="169277"/>
            </a:xfrm>
            <a:prstGeom prst="rect">
              <a:avLst/>
            </a:prstGeom>
            <a:solidFill>
              <a:srgbClr val="CCBEE8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r>
                <a:rPr lang="en-US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 urology research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446929" y="6059423"/>
            <a:ext cx="2586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accent5">
                    <a:lumMod val="75000"/>
                  </a:schemeClr>
                </a:solidFill>
              </a:rPr>
              <a:t>Figure adapted from Wilson et al, </a:t>
            </a:r>
            <a:r>
              <a:rPr lang="en-US" sz="1400" i="1" dirty="0" smtClean="0">
                <a:solidFill>
                  <a:schemeClr val="accent5">
                    <a:lumMod val="75000"/>
                  </a:schemeClr>
                </a:solidFill>
              </a:rPr>
              <a:t>Kidney360</a:t>
            </a:r>
            <a:r>
              <a:rPr lang="en-US" sz="1400" dirty="0" smtClean="0">
                <a:solidFill>
                  <a:schemeClr val="accent5">
                    <a:lumMod val="75000"/>
                  </a:schemeClr>
                </a:solidFill>
              </a:rPr>
              <a:t> 2022;3(3):546-549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43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0611" y="1066800"/>
            <a:ext cx="11457266" cy="509844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 smtClean="0"/>
              <a:t>You will hear from the following during this summer:</a:t>
            </a:r>
          </a:p>
          <a:p>
            <a:pPr marL="320040" indent="-320040">
              <a:buFont typeface="+mj-lt"/>
              <a:buAutoNum type="arabicPeriod"/>
            </a:pPr>
            <a:r>
              <a:rPr lang="en-US" sz="2200" dirty="0" smtClean="0"/>
              <a:t>Nathan Tykocki, PhD, Michigan State University		Scientist </a:t>
            </a:r>
            <a:r>
              <a:rPr lang="en-US" sz="2000" dirty="0" smtClean="0"/>
              <a:t>(bladder, </a:t>
            </a:r>
            <a:r>
              <a:rPr lang="en-US" sz="2000" dirty="0" err="1" smtClean="0"/>
              <a:t>neurourology</a:t>
            </a:r>
            <a:r>
              <a:rPr lang="en-US" sz="2000" dirty="0" smtClean="0"/>
              <a:t>)</a:t>
            </a:r>
          </a:p>
          <a:p>
            <a:pPr marL="320040" indent="-320040">
              <a:buFont typeface="+mj-lt"/>
              <a:buAutoNum type="arabicPeriod"/>
            </a:pPr>
            <a:r>
              <a:rPr lang="en-US" sz="2200" dirty="0" smtClean="0"/>
              <a:t>Douglas Strand, PhD, University of Texas Southwestern	Scientist </a:t>
            </a:r>
            <a:r>
              <a:rPr lang="en-US" sz="2000" dirty="0" smtClean="0"/>
              <a:t>(prostate, bladder)</a:t>
            </a:r>
          </a:p>
          <a:p>
            <a:pPr marL="320040" indent="-320040">
              <a:buFont typeface="+mj-lt"/>
              <a:buAutoNum type="arabicPeriod"/>
            </a:pPr>
            <a:r>
              <a:rPr lang="en-US" sz="2200" dirty="0" smtClean="0"/>
              <a:t>Allan Jhagroo, MD,  University of Wisconsin-Madison		Nephrologist</a:t>
            </a:r>
          </a:p>
          <a:p>
            <a:pPr marL="320040" indent="-320040">
              <a:buFont typeface="+mj-lt"/>
              <a:buAutoNum type="arabicPeriod"/>
            </a:pPr>
            <a:r>
              <a:rPr lang="en-US" sz="2200" dirty="0" smtClean="0"/>
              <a:t>Aaron Miller, PhD, Cleveland Clinic				Scientist </a:t>
            </a:r>
            <a:r>
              <a:rPr lang="en-US" sz="2000" dirty="0" smtClean="0"/>
              <a:t>(microbiome, </a:t>
            </a:r>
            <a:r>
              <a:rPr lang="en-US" sz="2000" dirty="0" err="1" smtClean="0"/>
              <a:t>urobiome</a:t>
            </a:r>
            <a:r>
              <a:rPr lang="en-US" sz="2000" dirty="0" smtClean="0"/>
              <a:t>)</a:t>
            </a:r>
          </a:p>
          <a:p>
            <a:pPr marL="320040" indent="-320040">
              <a:buFont typeface="+mj-lt"/>
              <a:buAutoNum type="arabicPeriod"/>
            </a:pPr>
            <a:r>
              <a:rPr lang="en-US" sz="2200" dirty="0" smtClean="0"/>
              <a:t>Jill Macoska, PhD, University of Massachusetts Boston	Scientist </a:t>
            </a:r>
            <a:r>
              <a:rPr lang="en-US" sz="2000" dirty="0" smtClean="0"/>
              <a:t>(prostate)</a:t>
            </a:r>
          </a:p>
          <a:p>
            <a:pPr marL="320040" indent="-320040">
              <a:buFont typeface="+mj-lt"/>
              <a:buAutoNum type="arabicPeriod"/>
            </a:pPr>
            <a:r>
              <a:rPr lang="en-US" sz="2200" dirty="0" smtClean="0"/>
              <a:t>Teresa Liu, PhD, University of Wisconsin-Madison		Scientist </a:t>
            </a:r>
            <a:r>
              <a:rPr lang="en-US" sz="2000" dirty="0" smtClean="0"/>
              <a:t>(prostate, aging)</a:t>
            </a:r>
          </a:p>
          <a:p>
            <a:pPr marL="320040" indent="-320040">
              <a:buFont typeface="+mj-lt"/>
              <a:buAutoNum type="arabicPeriod"/>
            </a:pPr>
            <a:r>
              <a:rPr lang="en-US" sz="2200" dirty="0" smtClean="0"/>
              <a:t>Laura Preves Helgeson, UTI Health				Patient</a:t>
            </a:r>
          </a:p>
          <a:p>
            <a:pPr marL="320040" indent="-320040">
              <a:buFont typeface="+mj-lt"/>
              <a:buAutoNum type="arabicPeriod"/>
            </a:pPr>
            <a:r>
              <a:rPr lang="en-US" sz="2200" dirty="0" smtClean="0"/>
              <a:t>Nazema Siddiqui, MD, MHS, Duke University			</a:t>
            </a:r>
            <a:r>
              <a:rPr lang="en-US" sz="2200" dirty="0" err="1" smtClean="0"/>
              <a:t>Urogynecologist</a:t>
            </a:r>
            <a:endParaRPr lang="en-US" sz="2200" dirty="0" smtClean="0"/>
          </a:p>
          <a:p>
            <a:pPr marL="320040" indent="-320040">
              <a:buFont typeface="+mj-lt"/>
              <a:buAutoNum type="arabicPeriod"/>
            </a:pPr>
            <a:r>
              <a:rPr lang="en-US" sz="2200" dirty="0" smtClean="0"/>
              <a:t>Alan Wolfe, PhD, Loyola University Chicago			Scientist </a:t>
            </a:r>
            <a:r>
              <a:rPr lang="en-US" sz="2000" dirty="0" smtClean="0"/>
              <a:t>(microbiome, </a:t>
            </a:r>
            <a:r>
              <a:rPr lang="en-US" sz="2000" dirty="0" err="1" smtClean="0"/>
              <a:t>urobiome</a:t>
            </a:r>
            <a:r>
              <a:rPr lang="en-US" sz="2000" dirty="0" smtClean="0"/>
              <a:t>)</a:t>
            </a:r>
          </a:p>
          <a:p>
            <a:pPr marL="320040" indent="-320040">
              <a:buFont typeface="+mj-lt"/>
              <a:buAutoNum type="arabicPeriod"/>
            </a:pPr>
            <a:r>
              <a:rPr lang="en-US" sz="2200" dirty="0" smtClean="0"/>
              <a:t>Whitney Sweeney, PhD, University of Wisconsin-Madison	Scientist </a:t>
            </a:r>
            <a:r>
              <a:rPr lang="en-US" sz="2000" dirty="0" smtClean="0"/>
              <a:t>(team science)</a:t>
            </a:r>
          </a:p>
          <a:p>
            <a:endParaRPr lang="en-US" sz="2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E6AE7B-CBB9-4B15-B530-B6A4F499C5FF}"/>
              </a:ext>
            </a:extLst>
          </p:cNvPr>
          <p:cNvSpPr txBox="1"/>
          <p:nvPr/>
        </p:nvSpPr>
        <p:spPr>
          <a:xfrm>
            <a:off x="24936" y="22002"/>
            <a:ext cx="12133811" cy="683264"/>
          </a:xfrm>
          <a:prstGeom prst="rect">
            <a:avLst/>
          </a:prstGeom>
          <a:solidFill>
            <a:srgbClr val="92D050"/>
          </a:solidFill>
          <a:ln w="69850">
            <a:solidFill>
              <a:schemeClr val="accent5">
                <a:lumMod val="50000"/>
              </a:schemeClr>
            </a:solidFill>
          </a:ln>
        </p:spPr>
        <p:txBody>
          <a:bodyPr wrap="square" lIns="182880" tIns="91440" rIns="182880" bIns="9144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Leaders in Urology Research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0177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0611" y="1066799"/>
            <a:ext cx="11588136" cy="5504121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 smtClean="0"/>
              <a:t>You will hear from the following during this summer: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en-US" sz="2200" dirty="0" smtClean="0"/>
              <a:t>LaTasha Crawford, PhD, VMD, University of Wisconsin-Madison  Veterinarian Scientist </a:t>
            </a:r>
            <a:r>
              <a:rPr lang="en-US" sz="2000" dirty="0" smtClean="0"/>
              <a:t>(pain)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en-US" sz="2200" dirty="0" smtClean="0"/>
              <a:t>Alejandro </a:t>
            </a:r>
            <a:r>
              <a:rPr lang="en-US" sz="2200" dirty="0" err="1" smtClean="0"/>
              <a:t>Roldán-Alzate</a:t>
            </a:r>
            <a:r>
              <a:rPr lang="en-US" sz="2200" dirty="0" smtClean="0"/>
              <a:t>, PhD, University of Wisconsin-Madison  Biomedical Engineer </a:t>
            </a:r>
            <a:r>
              <a:rPr lang="en-US" sz="2000" dirty="0" smtClean="0"/>
              <a:t>(bladder)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en-US" sz="2200" dirty="0" smtClean="0"/>
              <a:t>Hannah Ruetten, PhD, DVM, Wake Forest University		      Veterinarian Scientist </a:t>
            </a:r>
            <a:r>
              <a:rPr lang="en-US" sz="2000" dirty="0" smtClean="0"/>
              <a:t>(bladder)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en-US" sz="2200" dirty="0" err="1" smtClean="0"/>
              <a:t>Vinaya</a:t>
            </a:r>
            <a:r>
              <a:rPr lang="en-US" sz="2200" dirty="0" smtClean="0"/>
              <a:t> Bhatia, MD, University of Wisconsin-Madison		      Pediatric Urologist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en-US" sz="2200" dirty="0" smtClean="0"/>
              <a:t>Kathleen Kan, MD, Stanford University			      Pediatric Urologist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en-US" sz="2200" dirty="0" smtClean="0"/>
              <a:t>Naeem Bhojani, MD</a:t>
            </a:r>
            <a:r>
              <a:rPr lang="en-US" sz="2200" dirty="0"/>
              <a:t>, </a:t>
            </a:r>
            <a:r>
              <a:rPr lang="en-US" sz="2200" dirty="0" err="1"/>
              <a:t>Université</a:t>
            </a:r>
            <a:r>
              <a:rPr lang="en-US" sz="2200" dirty="0"/>
              <a:t> de Montréal</a:t>
            </a:r>
            <a:r>
              <a:rPr lang="en-US" sz="2200" dirty="0" smtClean="0"/>
              <a:t>			      Urologist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en-US" sz="2200" dirty="0" smtClean="0"/>
              <a:t>Lauren Baker, PhD, DVM, University of Wisconsin-Madison	      Veterinarian Scientist </a:t>
            </a:r>
            <a:r>
              <a:rPr lang="en-US" sz="2000" dirty="0" smtClean="0"/>
              <a:t>(genetics)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en-US" sz="2200" dirty="0" smtClean="0"/>
              <a:t>Linda Baker, MD, Nationwide Children’s Hospital		      Pediatric Urologist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en-US" sz="2200" dirty="0" err="1" smtClean="0"/>
              <a:t>Walid</a:t>
            </a:r>
            <a:r>
              <a:rPr lang="en-US" sz="2200" dirty="0" smtClean="0"/>
              <a:t> </a:t>
            </a:r>
            <a:r>
              <a:rPr lang="en-US" sz="2200" dirty="0" err="1" smtClean="0"/>
              <a:t>Farhat</a:t>
            </a:r>
            <a:r>
              <a:rPr lang="en-US" sz="2200" dirty="0" smtClean="0"/>
              <a:t>, MD, University of Wisconsin-Madison		      Pediatric Urologist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en-US" sz="2200" dirty="0" smtClean="0"/>
              <a:t>Neil Paloian, MD, University of Wisconsin-Madison		      Pediatric Nephrologist</a:t>
            </a:r>
          </a:p>
          <a:p>
            <a:pPr marL="457200" indent="-457200">
              <a:buFont typeface="+mj-lt"/>
              <a:buAutoNum type="arabicPeriod" startAt="11"/>
            </a:pPr>
            <a:r>
              <a:rPr lang="en-US" sz="2200" dirty="0" smtClean="0"/>
              <a:t>Maryellen Kelly, DNP, </a:t>
            </a:r>
            <a:r>
              <a:rPr lang="en-US" sz="2200" dirty="0" err="1" smtClean="0"/>
              <a:t>MHSc</a:t>
            </a:r>
            <a:r>
              <a:rPr lang="en-US" sz="2200" dirty="0" smtClean="0"/>
              <a:t>, Duke University			      Nurse Practitioner Scientist</a:t>
            </a:r>
            <a:endParaRPr lang="en-US" sz="2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E6AE7B-CBB9-4B15-B530-B6A4F499C5FF}"/>
              </a:ext>
            </a:extLst>
          </p:cNvPr>
          <p:cNvSpPr txBox="1"/>
          <p:nvPr/>
        </p:nvSpPr>
        <p:spPr>
          <a:xfrm>
            <a:off x="24936" y="22002"/>
            <a:ext cx="12133811" cy="683264"/>
          </a:xfrm>
          <a:prstGeom prst="rect">
            <a:avLst/>
          </a:prstGeom>
          <a:solidFill>
            <a:srgbClr val="92D050"/>
          </a:solidFill>
          <a:ln w="69850">
            <a:solidFill>
              <a:schemeClr val="accent5">
                <a:lumMod val="50000"/>
              </a:schemeClr>
            </a:solidFill>
          </a:ln>
        </p:spPr>
        <p:txBody>
          <a:bodyPr wrap="square" lIns="182880" tIns="91440" rIns="182880" bIns="9144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Leaders in Urology Research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26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C28875F1-55A9-4473-97A0-8B0F7284377D}"/>
              </a:ext>
            </a:extLst>
          </p:cNvPr>
          <p:cNvSpPr txBox="1"/>
          <p:nvPr/>
        </p:nvSpPr>
        <p:spPr>
          <a:xfrm>
            <a:off x="620004" y="828597"/>
            <a:ext cx="8512845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 smtClean="0"/>
              <a:t>Hundreds of millions worldwide affected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 smtClean="0"/>
              <a:t>Not so “benign”</a:t>
            </a:r>
          </a:p>
          <a:p>
            <a:pPr marL="800100" lvl="1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800" dirty="0" smtClean="0"/>
              <a:t>Infection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sz="2800" dirty="0" smtClean="0"/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800" dirty="0" smtClean="0"/>
              <a:t>Prostate and male reproductive problems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dirty="0" smtClean="0"/>
              <a:t>Neurological (“neuro-</a:t>
            </a:r>
            <a:r>
              <a:rPr lang="en-US" sz="2800" dirty="0" err="1" smtClean="0"/>
              <a:t>uro</a:t>
            </a:r>
            <a:r>
              <a:rPr lang="en-US" sz="2800" dirty="0" smtClean="0"/>
              <a:t>”) disorders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dirty="0" smtClean="0"/>
              <a:t>Bladder and lower urinary tract symptoms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dirty="0" smtClean="0"/>
              <a:t>Congenital anomalies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dirty="0" err="1" smtClean="0"/>
              <a:t>Urolithiasis</a:t>
            </a:r>
            <a:endParaRPr lang="en-US" sz="2800" dirty="0" smtClean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E6AE7B-CBB9-4B15-B530-B6A4F499C5FF}"/>
              </a:ext>
            </a:extLst>
          </p:cNvPr>
          <p:cNvSpPr txBox="1"/>
          <p:nvPr/>
        </p:nvSpPr>
        <p:spPr>
          <a:xfrm>
            <a:off x="24936" y="22002"/>
            <a:ext cx="12133811" cy="683264"/>
          </a:xfrm>
          <a:prstGeom prst="rect">
            <a:avLst/>
          </a:prstGeom>
          <a:solidFill>
            <a:srgbClr val="92D050"/>
          </a:solidFill>
          <a:ln w="69850">
            <a:solidFill>
              <a:schemeClr val="accent5">
                <a:lumMod val="50000"/>
              </a:schemeClr>
            </a:solidFill>
          </a:ln>
        </p:spPr>
        <p:txBody>
          <a:bodyPr wrap="square" lIns="182880" tIns="91440" rIns="182880" bIns="9144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Non-Cancerous Urologic Conditions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77045" y="6314887"/>
            <a:ext cx="6429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/>
              <a:t>CAIRIBU Website URL</a:t>
            </a:r>
            <a:r>
              <a:rPr lang="en-US" sz="2000" i="1" dirty="0"/>
              <a:t>: </a:t>
            </a:r>
            <a:r>
              <a:rPr lang="en-US" sz="2000" i="1" dirty="0">
                <a:hlinkClick r:id="rId2"/>
              </a:rPr>
              <a:t>https</a:t>
            </a:r>
            <a:r>
              <a:rPr lang="en-US" sz="2000" i="1" dirty="0" smtClean="0">
                <a:hlinkClick r:id="rId2"/>
              </a:rPr>
              <a:t>://cairibu.urology.wisc.edu</a:t>
            </a:r>
            <a:r>
              <a:rPr lang="en-US" sz="2000" i="1" dirty="0" smtClean="0"/>
              <a:t> </a:t>
            </a:r>
            <a:endParaRPr lang="en-US" sz="2000" i="1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1CC1D2E-B089-40CB-8DC8-E6E1BE49AEC2}"/>
              </a:ext>
            </a:extLst>
          </p:cNvPr>
          <p:cNvGrpSpPr/>
          <p:nvPr/>
        </p:nvGrpSpPr>
        <p:grpSpPr>
          <a:xfrm>
            <a:off x="10337456" y="5752167"/>
            <a:ext cx="1665889" cy="1033888"/>
            <a:chOff x="40326" y="28785"/>
            <a:chExt cx="1665889" cy="1033888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3A044AC-20D7-4614-B061-A14CB418A9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lum contrast="6000"/>
            </a:blip>
            <a:stretch>
              <a:fillRect/>
            </a:stretch>
          </p:blipFill>
          <p:spPr>
            <a:xfrm>
              <a:off x="40326" y="28785"/>
              <a:ext cx="1665889" cy="649321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F24F78B-7EA7-4964-8B1E-05AE76EF9E63}"/>
                </a:ext>
              </a:extLst>
            </p:cNvPr>
            <p:cNvSpPr txBox="1"/>
            <p:nvPr/>
          </p:nvSpPr>
          <p:spPr>
            <a:xfrm>
              <a:off x="40326" y="601008"/>
              <a:ext cx="16658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Collaborating for the Advancement of Interdisciplinary Research in Benign Urology</a:t>
              </a:r>
            </a:p>
          </p:txBody>
        </p:sp>
      </p:grpSp>
      <p:sp>
        <p:nvSpPr>
          <p:cNvPr id="4" name="Oval 3"/>
          <p:cNvSpPr/>
          <p:nvPr/>
        </p:nvSpPr>
        <p:spPr>
          <a:xfrm>
            <a:off x="8253046" y="1277488"/>
            <a:ext cx="3346395" cy="3095219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5000"/>
              </a:lnSpc>
            </a:pPr>
            <a:r>
              <a:rPr lang="en-US" sz="4800" dirty="0" smtClean="0">
                <a:solidFill>
                  <a:schemeClr val="bg1"/>
                </a:solidFill>
              </a:rPr>
              <a:t>High cost, hidden burden</a:t>
            </a:r>
            <a:endParaRPr lang="en-US" sz="4800" dirty="0">
              <a:solidFill>
                <a:schemeClr val="bg1"/>
              </a:solidFill>
            </a:endParaRPr>
          </a:p>
        </p:txBody>
      </p:sp>
      <p:grpSp>
        <p:nvGrpSpPr>
          <p:cNvPr id="13" name="Group 12"/>
          <p:cNvGrpSpPr>
            <a:grpSpLocks noChangeAspect="1"/>
          </p:cNvGrpSpPr>
          <p:nvPr/>
        </p:nvGrpSpPr>
        <p:grpSpPr>
          <a:xfrm rot="16200000">
            <a:off x="4076204" y="907010"/>
            <a:ext cx="1061936" cy="3282459"/>
            <a:chOff x="10123403" y="1021277"/>
            <a:chExt cx="1747964" cy="5402963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123403" y="2339440"/>
              <a:ext cx="1747964" cy="1442070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129652" y="1021277"/>
              <a:ext cx="1741714" cy="1161143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123403" y="3938530"/>
              <a:ext cx="1741782" cy="1161188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128901" y="5256738"/>
              <a:ext cx="1736284" cy="11675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0355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35541" y="794737"/>
            <a:ext cx="6752421" cy="5865893"/>
            <a:chOff x="3476099" y="900619"/>
            <a:chExt cx="6752421" cy="5865893"/>
          </a:xfrm>
        </p:grpSpPr>
        <p:sp>
          <p:nvSpPr>
            <p:cNvPr id="45" name="TextShape 2"/>
            <p:cNvSpPr txBox="1"/>
            <p:nvPr/>
          </p:nvSpPr>
          <p:spPr>
            <a:xfrm>
              <a:off x="3737203" y="6060080"/>
              <a:ext cx="6230212" cy="7064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0000" tIns="45000" rIns="90000" bIns="45000">
              <a:spAutoFit/>
            </a:bodyPr>
            <a:lstStyle/>
            <a:p>
              <a:pPr algn="r"/>
              <a:r>
                <a:rPr lang="en-US" sz="2000" i="1" spc="-1" dirty="0" smtClean="0">
                  <a:solidFill>
                    <a:schemeClr val="accent1">
                      <a:lumMod val="50000"/>
                    </a:schemeClr>
                  </a:solidFill>
                </a:rPr>
                <a:t>Work from the UW-Madison George M. O’Brien Center  (</a:t>
              </a:r>
              <a:r>
                <a:rPr lang="en-US" sz="2000" b="1" i="1" spc="-1" dirty="0" smtClean="0">
                  <a:solidFill>
                    <a:schemeClr val="accent1">
                      <a:lumMod val="50000"/>
                    </a:schemeClr>
                  </a:solidFill>
                </a:rPr>
                <a:t>PI, Will </a:t>
              </a:r>
              <a:r>
                <a:rPr lang="en-US" sz="2000" b="1" i="1" spc="-1" dirty="0" err="1" smtClean="0">
                  <a:solidFill>
                    <a:schemeClr val="accent1">
                      <a:lumMod val="50000"/>
                    </a:schemeClr>
                  </a:solidFill>
                </a:rPr>
                <a:t>Ricke</a:t>
              </a:r>
              <a:r>
                <a:rPr lang="en-US" sz="2000" b="1" i="1" spc="-1" dirty="0" smtClean="0">
                  <a:solidFill>
                    <a:schemeClr val="accent1">
                      <a:lumMod val="50000"/>
                    </a:schemeClr>
                  </a:solidFill>
                </a:rPr>
                <a:t>, PhD</a:t>
              </a:r>
              <a:r>
                <a:rPr lang="en-US" sz="2000" i="1" spc="-1" dirty="0" smtClean="0">
                  <a:solidFill>
                    <a:schemeClr val="accent1">
                      <a:lumMod val="50000"/>
                    </a:schemeClr>
                  </a:solidFill>
                </a:rPr>
                <a:t>): </a:t>
              </a:r>
              <a:r>
                <a:rPr lang="en-US" i="1" spc="-1" dirty="0" err="1" smtClean="0">
                  <a:solidFill>
                    <a:schemeClr val="accent1">
                      <a:lumMod val="50000"/>
                    </a:schemeClr>
                  </a:solidFill>
                </a:rPr>
                <a:t>Launer</a:t>
              </a:r>
              <a:r>
                <a:rPr lang="en-US" i="1" spc="-1" dirty="0" smtClean="0">
                  <a:solidFill>
                    <a:schemeClr val="accent1">
                      <a:lumMod val="50000"/>
                    </a:schemeClr>
                  </a:solidFill>
                </a:rPr>
                <a:t> et al, BJU </a:t>
              </a:r>
              <a:r>
                <a:rPr lang="en-US" i="1" spc="-1" dirty="0" err="1" smtClean="0">
                  <a:solidFill>
                    <a:schemeClr val="accent1">
                      <a:lumMod val="50000"/>
                    </a:schemeClr>
                  </a:solidFill>
                </a:rPr>
                <a:t>Int</a:t>
              </a:r>
              <a:r>
                <a:rPr lang="en-US" i="1" spc="-1" dirty="0" smtClean="0">
                  <a:solidFill>
                    <a:schemeClr val="accent1">
                      <a:lumMod val="50000"/>
                    </a:schemeClr>
                  </a:solidFill>
                </a:rPr>
                <a:t> 2020;127:722-28</a:t>
              </a:r>
              <a:endParaRPr lang="en-US" i="1" spc="-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pic>
          <p:nvPicPr>
            <p:cNvPr id="46" name="Main graphic"/>
            <p:cNvPicPr/>
            <p:nvPr/>
          </p:nvPicPr>
          <p:blipFill>
            <a:blip r:embed="rId3"/>
            <a:stretch/>
          </p:blipFill>
          <p:spPr>
            <a:xfrm>
              <a:off x="3476099" y="900619"/>
              <a:ext cx="6752421" cy="4973395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3" name="TextBox 2"/>
          <p:cNvSpPr txBox="1"/>
          <p:nvPr/>
        </p:nvSpPr>
        <p:spPr>
          <a:xfrm>
            <a:off x="7681392" y="1412397"/>
            <a:ext cx="3811239" cy="4081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600" b="1" i="1" dirty="0" smtClean="0"/>
              <a:t>OPPORTUNITY:</a:t>
            </a:r>
          </a:p>
          <a:p>
            <a:pPr>
              <a:lnSpc>
                <a:spcPct val="90000"/>
              </a:lnSpc>
            </a:pPr>
            <a:r>
              <a:rPr lang="en-US" sz="3600" dirty="0" smtClean="0"/>
              <a:t>Room for MORE urologists and </a:t>
            </a:r>
            <a:r>
              <a:rPr lang="en-US" sz="3600" dirty="0" err="1" smtClean="0"/>
              <a:t>urogynecologists</a:t>
            </a:r>
            <a:r>
              <a:rPr lang="en-US" sz="3600" dirty="0"/>
              <a:t> </a:t>
            </a:r>
            <a:r>
              <a:rPr lang="en-US" sz="3600" dirty="0" smtClean="0"/>
              <a:t>– as well as </a:t>
            </a:r>
            <a:r>
              <a:rPr lang="en-US" sz="3600" b="1" dirty="0" smtClean="0"/>
              <a:t>research scientists</a:t>
            </a:r>
            <a:r>
              <a:rPr lang="en-US" sz="3600" dirty="0" smtClean="0"/>
              <a:t> – to treat and study benign urologic conditions</a:t>
            </a:r>
            <a:endParaRPr lang="en-US"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E6AE7B-CBB9-4B15-B530-B6A4F499C5FF}"/>
              </a:ext>
            </a:extLst>
          </p:cNvPr>
          <p:cNvSpPr txBox="1"/>
          <p:nvPr/>
        </p:nvSpPr>
        <p:spPr>
          <a:xfrm>
            <a:off x="24936" y="22002"/>
            <a:ext cx="12133811" cy="683264"/>
          </a:xfrm>
          <a:prstGeom prst="rect">
            <a:avLst/>
          </a:prstGeom>
          <a:solidFill>
            <a:srgbClr val="92D050"/>
          </a:solidFill>
          <a:ln w="69850">
            <a:solidFill>
              <a:schemeClr val="accent5">
                <a:lumMod val="50000"/>
              </a:schemeClr>
            </a:solidFill>
          </a:ln>
        </p:spPr>
        <p:txBody>
          <a:bodyPr wrap="square" lIns="182880" tIns="91440" rIns="182880" bIns="9144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Greater Need But Fewer Providers, Less Research</a:t>
            </a:r>
            <a:endParaRPr lang="en-US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1CC1D2E-B089-40CB-8DC8-E6E1BE49AEC2}"/>
              </a:ext>
            </a:extLst>
          </p:cNvPr>
          <p:cNvGrpSpPr/>
          <p:nvPr/>
        </p:nvGrpSpPr>
        <p:grpSpPr>
          <a:xfrm>
            <a:off x="10337456" y="5752167"/>
            <a:ext cx="1665889" cy="1033888"/>
            <a:chOff x="40326" y="28785"/>
            <a:chExt cx="1665889" cy="103388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3A044AC-20D7-4614-B061-A14CB418A9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lum contrast="6000"/>
            </a:blip>
            <a:stretch>
              <a:fillRect/>
            </a:stretch>
          </p:blipFill>
          <p:spPr>
            <a:xfrm>
              <a:off x="40326" y="28785"/>
              <a:ext cx="1665889" cy="649321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F24F78B-7EA7-4964-8B1E-05AE76EF9E63}"/>
                </a:ext>
              </a:extLst>
            </p:cNvPr>
            <p:cNvSpPr txBox="1"/>
            <p:nvPr/>
          </p:nvSpPr>
          <p:spPr>
            <a:xfrm>
              <a:off x="40326" y="601008"/>
              <a:ext cx="16658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Collaborating for the Advancement of Interdisciplinary Research in Benign Urology</a:t>
              </a: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324708" y="1066800"/>
            <a:ext cx="3751385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Rising world impact of BPH</a:t>
            </a:r>
            <a:r>
              <a:rPr lang="en-US" dirty="0" smtClean="0"/>
              <a:t> </a:t>
            </a:r>
            <a:r>
              <a:rPr lang="en-US" b="1" dirty="0" smtClean="0"/>
              <a:t>but fewer providers </a:t>
            </a:r>
            <a:r>
              <a:rPr lang="en-US" dirty="0" smtClean="0"/>
              <a:t>– mirrors other so-called benign genitourinary conditions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5605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6E6AE7B-CBB9-4B15-B530-B6A4F499C5FF}"/>
              </a:ext>
            </a:extLst>
          </p:cNvPr>
          <p:cNvSpPr txBox="1"/>
          <p:nvPr/>
        </p:nvSpPr>
        <p:spPr>
          <a:xfrm>
            <a:off x="24936" y="22002"/>
            <a:ext cx="12133811" cy="683264"/>
          </a:xfrm>
          <a:prstGeom prst="rect">
            <a:avLst/>
          </a:prstGeom>
          <a:solidFill>
            <a:srgbClr val="92D050"/>
          </a:solidFill>
          <a:ln w="69850">
            <a:solidFill>
              <a:schemeClr val="accent5">
                <a:lumMod val="50000"/>
              </a:schemeClr>
            </a:solidFill>
          </a:ln>
        </p:spPr>
        <p:txBody>
          <a:bodyPr wrap="square" lIns="182880" tIns="91440" rIns="182880" bIns="9144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Benign Urology is Understudied... Why?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1CC1D2E-B089-40CB-8DC8-E6E1BE49AEC2}"/>
              </a:ext>
            </a:extLst>
          </p:cNvPr>
          <p:cNvGrpSpPr/>
          <p:nvPr/>
        </p:nvGrpSpPr>
        <p:grpSpPr>
          <a:xfrm>
            <a:off x="10337456" y="5752167"/>
            <a:ext cx="1665889" cy="1033888"/>
            <a:chOff x="40326" y="28785"/>
            <a:chExt cx="1665889" cy="1033888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3A044AC-20D7-4614-B061-A14CB418A9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contrast="6000"/>
            </a:blip>
            <a:stretch>
              <a:fillRect/>
            </a:stretch>
          </p:blipFill>
          <p:spPr>
            <a:xfrm>
              <a:off x="40326" y="28785"/>
              <a:ext cx="1665889" cy="649321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F24F78B-7EA7-4964-8B1E-05AE76EF9E63}"/>
                </a:ext>
              </a:extLst>
            </p:cNvPr>
            <p:cNvSpPr txBox="1"/>
            <p:nvPr/>
          </p:nvSpPr>
          <p:spPr>
            <a:xfrm>
              <a:off x="40326" y="601008"/>
              <a:ext cx="16658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Collaborating for the Advancement of Interdisciplinary Research in Benign Urology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28886" y="1441360"/>
            <a:ext cx="10925907" cy="3756669"/>
            <a:chOff x="649233" y="1089668"/>
            <a:chExt cx="10925907" cy="3756669"/>
          </a:xfrm>
        </p:grpSpPr>
        <p:sp>
          <p:nvSpPr>
            <p:cNvPr id="2" name="Rectangle 1"/>
            <p:cNvSpPr/>
            <p:nvPr/>
          </p:nvSpPr>
          <p:spPr>
            <a:xfrm>
              <a:off x="5479140" y="1089668"/>
              <a:ext cx="6096000" cy="375666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2200" dirty="0">
                  <a:solidFill>
                    <a:srgbClr val="222222"/>
                  </a:solidFill>
                  <a:latin typeface="Centaur" panose="02030504050205020304" pitchFamily="18" charset="0"/>
                </a:rPr>
                <a:t>Also, there's really no advocacy for benign prostatic hyperplasia. There is a ton of advocacy from patients and government entities for finding treatments and cures for diseases like prostate, lung and kidney cancer, which all kill people. That means more funding.</a:t>
              </a:r>
            </a:p>
            <a:p>
              <a:pPr>
                <a:lnSpc>
                  <a:spcPct val="90000"/>
                </a:lnSpc>
              </a:pPr>
              <a:r>
                <a:rPr lang="en-US" sz="2200" dirty="0">
                  <a:solidFill>
                    <a:srgbClr val="222222"/>
                  </a:solidFill>
                  <a:latin typeface="Centaur" panose="02030504050205020304" pitchFamily="18" charset="0"/>
                </a:rPr>
                <a:t>So the research is difficult, the funding is scanty and the endpoints -- the things you measure to determine patient progress -- are subjective. One patient might wake up three or four times a night to urinate, but he isn't bothered by it. Another might wake up once and he's driven crazy. That makes research and treatment progress harder to track.</a:t>
              </a:r>
              <a:endParaRPr lang="en-US" sz="2200" b="0" i="0" dirty="0">
                <a:solidFill>
                  <a:srgbClr val="222222"/>
                </a:solidFill>
                <a:effectLst/>
                <a:latin typeface="Centaur" panose="02030504050205020304" pitchFamily="18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649233" y="1089668"/>
              <a:ext cx="4829907" cy="25378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2200" dirty="0">
                  <a:solidFill>
                    <a:srgbClr val="222222"/>
                  </a:solidFill>
                  <a:latin typeface="Centaur" panose="02030504050205020304" pitchFamily="18" charset="0"/>
                </a:rPr>
                <a:t>First -- the questions are kind of difficult. For instance, what is benign prostatic hyperplasia? We know the prostate starts growing as men age, particularly in a middle segment of the gland known as the transition zone. That phenomenon is rare, and it only happens in benign prostatic hyperplasia and during lactation when women breastfeed.</a:t>
              </a:r>
              <a:endParaRPr lang="en-US" sz="2200" dirty="0">
                <a:latin typeface="Centaur" panose="02030504050205020304" pitchFamily="18" charset="0"/>
              </a:endParaRPr>
            </a:p>
          </p:txBody>
        </p:sp>
      </p:grpSp>
      <p:sp>
        <p:nvSpPr>
          <p:cNvPr id="15" name="TextShape 2"/>
          <p:cNvSpPr txBox="1"/>
          <p:nvPr/>
        </p:nvSpPr>
        <p:spPr>
          <a:xfrm>
            <a:off x="2332892" y="5806919"/>
            <a:ext cx="7223581" cy="398655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r>
              <a:rPr lang="en-US" sz="2000" b="1" i="1" spc="-1" dirty="0" smtClean="0">
                <a:solidFill>
                  <a:schemeClr val="accent1">
                    <a:lumMod val="50000"/>
                  </a:schemeClr>
                </a:solidFill>
              </a:rPr>
              <a:t>James Brooks, MD</a:t>
            </a:r>
            <a:r>
              <a:rPr lang="en-US" sz="2000" i="1" spc="-1" dirty="0" smtClean="0">
                <a:solidFill>
                  <a:schemeClr val="accent1">
                    <a:lumMod val="50000"/>
                  </a:schemeClr>
                </a:solidFill>
              </a:rPr>
              <a:t>, PI, Stanford University George M. O’Brien Center</a:t>
            </a:r>
            <a:endParaRPr lang="en-US" sz="2000" i="1" spc="-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64055" y="1466335"/>
            <a:ext cx="4365145" cy="340548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493963" y="1454612"/>
            <a:ext cx="5319812" cy="340548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472046" y="1785561"/>
            <a:ext cx="1313068" cy="340548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458793" y="2985045"/>
            <a:ext cx="5832059" cy="340548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472046" y="3311865"/>
            <a:ext cx="5818806" cy="340548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493964" y="3652413"/>
            <a:ext cx="2642872" cy="340548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4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Neurogenic Bladder: Symptoms, Diagnosis &amp;amp; Treatment - Urology Care  Found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874" y="1331447"/>
            <a:ext cx="8036078" cy="4018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035" y="0"/>
            <a:ext cx="3692318" cy="68223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636163" y="5747339"/>
            <a:ext cx="6667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chemeClr val="accent1">
                    <a:lumMod val="50000"/>
                  </a:schemeClr>
                </a:solidFill>
              </a:rPr>
              <a:t>From the Urology Care Foundation website, </a:t>
            </a:r>
            <a:r>
              <a:rPr lang="en-US" i="1" dirty="0" smtClean="0">
                <a:solidFill>
                  <a:schemeClr val="accent1">
                    <a:lumMod val="50000"/>
                  </a:schemeClr>
                </a:solidFill>
                <a:hlinkClick r:id="rId5"/>
              </a:rPr>
              <a:t>https://urologyhealth.org</a:t>
            </a:r>
            <a:r>
              <a:rPr lang="en-US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n-US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2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306" y="2096314"/>
            <a:ext cx="6375793" cy="31805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09698" y="5276882"/>
            <a:ext cx="527401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i="1" dirty="0" smtClean="0">
                <a:solidFill>
                  <a:schemeClr val="accent1">
                    <a:lumMod val="50000"/>
                  </a:schemeClr>
                </a:solidFill>
              </a:rPr>
              <a:t>Work from Columbia George M. O’Brien Center:</a:t>
            </a:r>
          </a:p>
          <a:p>
            <a:pPr algn="r"/>
            <a:r>
              <a:rPr lang="en-US" b="1" i="1" dirty="0" smtClean="0">
                <a:solidFill>
                  <a:schemeClr val="accent1">
                    <a:lumMod val="50000"/>
                  </a:schemeClr>
                </a:solidFill>
              </a:rPr>
              <a:t>C Mendelsohn</a:t>
            </a:r>
            <a:r>
              <a:rPr lang="en-US" i="1" dirty="0" smtClean="0">
                <a:solidFill>
                  <a:schemeClr val="accent1">
                    <a:lumMod val="50000"/>
                  </a:schemeClr>
                </a:solidFill>
              </a:rPr>
              <a:t>, J </a:t>
            </a:r>
            <a:r>
              <a:rPr lang="en-US" i="1" dirty="0" err="1" smtClean="0">
                <a:solidFill>
                  <a:schemeClr val="accent1">
                    <a:lumMod val="50000"/>
                  </a:schemeClr>
                </a:solidFill>
              </a:rPr>
              <a:t>Clin</a:t>
            </a:r>
            <a:r>
              <a:rPr lang="en-US" i="1" dirty="0" smtClean="0">
                <a:solidFill>
                  <a:schemeClr val="accent1">
                    <a:lumMod val="50000"/>
                  </a:schemeClr>
                </a:solidFill>
              </a:rPr>
              <a:t> Invest 2006;116:635-37</a:t>
            </a:r>
            <a:endParaRPr lang="en-US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1000" y="895984"/>
            <a:ext cx="6855821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dirty="0" smtClean="0"/>
              <a:t>Studies in the embryonic mouse urinary tract yield insights that answer questions about urinary obstruction and renal function in humans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873006" y="895984"/>
            <a:ext cx="4880844" cy="5009516"/>
            <a:chOff x="7173539" y="3626317"/>
            <a:chExt cx="3656757" cy="3267308"/>
          </a:xfrm>
        </p:grpSpPr>
        <p:grpSp>
          <p:nvGrpSpPr>
            <p:cNvPr id="11" name="Group 10"/>
            <p:cNvGrpSpPr/>
            <p:nvPr/>
          </p:nvGrpSpPr>
          <p:grpSpPr>
            <a:xfrm>
              <a:off x="7775372" y="3626317"/>
              <a:ext cx="3054924" cy="3267308"/>
              <a:chOff x="7303189" y="3707762"/>
              <a:chExt cx="3251203" cy="3626333"/>
            </a:xfrm>
          </p:grpSpPr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303189" y="3707762"/>
                <a:ext cx="3251203" cy="3626333"/>
              </a:xfrm>
              <a:prstGeom prst="rect">
                <a:avLst/>
              </a:prstGeom>
            </p:spPr>
          </p:pic>
          <p:sp>
            <p:nvSpPr>
              <p:cNvPr id="14" name="Rectangle 13"/>
              <p:cNvSpPr/>
              <p:nvPr/>
            </p:nvSpPr>
            <p:spPr>
              <a:xfrm>
                <a:off x="7368209" y="3713356"/>
                <a:ext cx="1338469" cy="55498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7173539" y="4507415"/>
              <a:ext cx="192059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b="1" dirty="0" smtClean="0"/>
                <a:t>Brain-Bladder Connection</a:t>
              </a:r>
              <a:endParaRPr lang="en-US" sz="2200" b="1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6E6AE7B-CBB9-4B15-B530-B6A4F499C5FF}"/>
              </a:ext>
            </a:extLst>
          </p:cNvPr>
          <p:cNvSpPr txBox="1"/>
          <p:nvPr/>
        </p:nvSpPr>
        <p:spPr>
          <a:xfrm>
            <a:off x="24936" y="22002"/>
            <a:ext cx="12133811" cy="683264"/>
          </a:xfrm>
          <a:prstGeom prst="rect">
            <a:avLst/>
          </a:prstGeom>
          <a:solidFill>
            <a:srgbClr val="92D050"/>
          </a:solidFill>
          <a:ln w="69850">
            <a:solidFill>
              <a:schemeClr val="accent5">
                <a:lumMod val="50000"/>
              </a:schemeClr>
            </a:solidFill>
          </a:ln>
        </p:spPr>
        <p:txBody>
          <a:bodyPr wrap="square" lIns="182880" tIns="91440" rIns="182880" bIns="9144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Kidney and Bladder Development and Function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1CC1D2E-B089-40CB-8DC8-E6E1BE49AEC2}"/>
              </a:ext>
            </a:extLst>
          </p:cNvPr>
          <p:cNvGrpSpPr/>
          <p:nvPr/>
        </p:nvGrpSpPr>
        <p:grpSpPr>
          <a:xfrm>
            <a:off x="10337456" y="5752167"/>
            <a:ext cx="1665889" cy="1033888"/>
            <a:chOff x="40326" y="28785"/>
            <a:chExt cx="1665889" cy="1033888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3A044AC-20D7-4614-B061-A14CB418A9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lum contrast="6000"/>
            </a:blip>
            <a:stretch>
              <a:fillRect/>
            </a:stretch>
          </p:blipFill>
          <p:spPr>
            <a:xfrm>
              <a:off x="40326" y="28785"/>
              <a:ext cx="1665889" cy="649321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F24F78B-7EA7-4964-8B1E-05AE76EF9E63}"/>
                </a:ext>
              </a:extLst>
            </p:cNvPr>
            <p:cNvSpPr txBox="1"/>
            <p:nvPr/>
          </p:nvSpPr>
          <p:spPr>
            <a:xfrm>
              <a:off x="40326" y="601008"/>
              <a:ext cx="16658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Collaborating for the Advancement of Interdisciplinary Research in Benign Urology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194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Urinary Problems — Mark J. Godat MD, P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805" y="921575"/>
            <a:ext cx="5183772" cy="3455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6229349" y="921575"/>
            <a:ext cx="5197395" cy="3355540"/>
            <a:chOff x="6624186" y="223693"/>
            <a:chExt cx="5251864" cy="347851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24186" y="446050"/>
              <a:ext cx="5251864" cy="3256156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8140572" y="223693"/>
              <a:ext cx="221909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/>
                <a:t>Overactive Bladder</a:t>
              </a:r>
              <a:endParaRPr lang="en-US" sz="2000" b="1" dirty="0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590549" y="4591919"/>
            <a:ext cx="9080989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u="sng" dirty="0" smtClean="0"/>
              <a:t>Some of the primary factors</a:t>
            </a:r>
            <a:r>
              <a:rPr lang="en-US" sz="2400" dirty="0" smtClean="0"/>
              <a:t>:</a:t>
            </a:r>
          </a:p>
          <a:p>
            <a:r>
              <a:rPr lang="en-US" sz="2400" dirty="0" smtClean="0"/>
              <a:t>Inflammation, infection, hormonal perturbations</a:t>
            </a:r>
          </a:p>
          <a:p>
            <a:r>
              <a:rPr lang="en-US" sz="2400" dirty="0" smtClean="0"/>
              <a:t>Environmental exposures – Diet, toxins</a:t>
            </a:r>
          </a:p>
          <a:p>
            <a:r>
              <a:rPr lang="en-US" sz="2400" dirty="0" smtClean="0"/>
              <a:t>Comorbidities – Diabetes, cardiovascular disease, neurological disorders</a:t>
            </a:r>
          </a:p>
          <a:p>
            <a:r>
              <a:rPr lang="en-US" sz="2400" dirty="0" err="1" smtClean="0"/>
              <a:t>Uncontrollables</a:t>
            </a:r>
            <a:r>
              <a:rPr lang="en-US" sz="2400" dirty="0" smtClean="0"/>
              <a:t> – Aging, genetics, congenital defects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1CC1D2E-B089-40CB-8DC8-E6E1BE49AEC2}"/>
              </a:ext>
            </a:extLst>
          </p:cNvPr>
          <p:cNvGrpSpPr/>
          <p:nvPr/>
        </p:nvGrpSpPr>
        <p:grpSpPr>
          <a:xfrm>
            <a:off x="10337456" y="5752167"/>
            <a:ext cx="1665889" cy="1033888"/>
            <a:chOff x="40326" y="28785"/>
            <a:chExt cx="1665889" cy="1033888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3A044AC-20D7-4614-B061-A14CB418A9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lum contrast="6000"/>
            </a:blip>
            <a:stretch>
              <a:fillRect/>
            </a:stretch>
          </p:blipFill>
          <p:spPr>
            <a:xfrm>
              <a:off x="40326" y="28785"/>
              <a:ext cx="1665889" cy="649321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F24F78B-7EA7-4964-8B1E-05AE76EF9E63}"/>
                </a:ext>
              </a:extLst>
            </p:cNvPr>
            <p:cNvSpPr txBox="1"/>
            <p:nvPr/>
          </p:nvSpPr>
          <p:spPr>
            <a:xfrm>
              <a:off x="40326" y="601008"/>
              <a:ext cx="16658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Collaborating for the Advancement of Interdisciplinary Research in Benign Urology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66E6AE7B-CBB9-4B15-B530-B6A4F499C5FF}"/>
              </a:ext>
            </a:extLst>
          </p:cNvPr>
          <p:cNvSpPr txBox="1"/>
          <p:nvPr/>
        </p:nvSpPr>
        <p:spPr>
          <a:xfrm>
            <a:off x="24936" y="22002"/>
            <a:ext cx="12133811" cy="683264"/>
          </a:xfrm>
          <a:prstGeom prst="rect">
            <a:avLst/>
          </a:prstGeom>
          <a:solidFill>
            <a:srgbClr val="92D050"/>
          </a:solidFill>
          <a:ln w="69850">
            <a:solidFill>
              <a:schemeClr val="accent5">
                <a:lumMod val="50000"/>
              </a:schemeClr>
            </a:solidFill>
          </a:ln>
        </p:spPr>
        <p:txBody>
          <a:bodyPr wrap="square" lIns="182880" tIns="91440" rIns="182880" bIns="9144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Bladder Dysfunction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83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586072" y="820384"/>
            <a:ext cx="2708113" cy="1688355"/>
            <a:chOff x="652116" y="3632340"/>
            <a:chExt cx="5041716" cy="291698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2116" y="3713356"/>
              <a:ext cx="5041716" cy="2835965"/>
            </a:xfrm>
            <a:prstGeom prst="rect">
              <a:avLst/>
            </a:prstGeom>
            <a:ln w="47625">
              <a:solidFill>
                <a:schemeClr val="tx1"/>
              </a:solidFill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811759" y="3632340"/>
              <a:ext cx="2361214" cy="1112681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2200" b="1" dirty="0" smtClean="0"/>
                <a:t>Enlarged </a:t>
              </a:r>
              <a:r>
                <a:rPr lang="en-US" sz="2000" b="1" dirty="0" smtClean="0"/>
                <a:t>Prostate</a:t>
              </a:r>
              <a:endParaRPr lang="en-US" sz="2000" b="1" dirty="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66E6AE7B-CBB9-4B15-B530-B6A4F499C5FF}"/>
              </a:ext>
            </a:extLst>
          </p:cNvPr>
          <p:cNvSpPr txBox="1"/>
          <p:nvPr/>
        </p:nvSpPr>
        <p:spPr>
          <a:xfrm>
            <a:off x="24936" y="22002"/>
            <a:ext cx="12133811" cy="683264"/>
          </a:xfrm>
          <a:prstGeom prst="rect">
            <a:avLst/>
          </a:prstGeom>
          <a:solidFill>
            <a:srgbClr val="92D050"/>
          </a:solidFill>
          <a:ln w="69850">
            <a:solidFill>
              <a:schemeClr val="accent5">
                <a:lumMod val="50000"/>
              </a:schemeClr>
            </a:solidFill>
          </a:ln>
        </p:spPr>
        <p:txBody>
          <a:bodyPr wrap="square" lIns="182880" tIns="91440" rIns="182880" bIns="9144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Prostate &amp; Lower Urinary Tract Symptoms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1CC1D2E-B089-40CB-8DC8-E6E1BE49AEC2}"/>
              </a:ext>
            </a:extLst>
          </p:cNvPr>
          <p:cNvGrpSpPr/>
          <p:nvPr/>
        </p:nvGrpSpPr>
        <p:grpSpPr>
          <a:xfrm>
            <a:off x="10337456" y="5752167"/>
            <a:ext cx="1665889" cy="1033888"/>
            <a:chOff x="40326" y="28785"/>
            <a:chExt cx="1665889" cy="1033888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3A044AC-20D7-4614-B061-A14CB418A9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lum contrast="6000"/>
            </a:blip>
            <a:stretch>
              <a:fillRect/>
            </a:stretch>
          </p:blipFill>
          <p:spPr>
            <a:xfrm>
              <a:off x="40326" y="28785"/>
              <a:ext cx="1665889" cy="649321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F24F78B-7EA7-4964-8B1E-05AE76EF9E63}"/>
                </a:ext>
              </a:extLst>
            </p:cNvPr>
            <p:cNvSpPr txBox="1"/>
            <p:nvPr/>
          </p:nvSpPr>
          <p:spPr>
            <a:xfrm>
              <a:off x="40326" y="601008"/>
              <a:ext cx="16658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Collaborating for the Advancement of Interdisciplinary Research in Benign Urology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459415" y="1319520"/>
            <a:ext cx="5057043" cy="4228367"/>
            <a:chOff x="6882829" y="1319520"/>
            <a:chExt cx="4633629" cy="379099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82829" y="1319520"/>
              <a:ext cx="4633628" cy="3017650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6882830" y="4586227"/>
              <a:ext cx="4633628" cy="524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i="1" dirty="0" smtClean="0">
                  <a:solidFill>
                    <a:schemeClr val="accent1">
                      <a:lumMod val="50000"/>
                    </a:schemeClr>
                  </a:solidFill>
                </a:rPr>
                <a:t>From </a:t>
              </a:r>
              <a:r>
                <a:rPr lang="en-US" sz="1600" b="1" i="1" dirty="0" smtClean="0">
                  <a:solidFill>
                    <a:schemeClr val="accent1">
                      <a:lumMod val="50000"/>
                    </a:schemeClr>
                  </a:solidFill>
                </a:rPr>
                <a:t>UW-Madison O’Brien Center</a:t>
              </a:r>
              <a:r>
                <a:rPr lang="en-US" sz="1600" i="1" dirty="0" smtClean="0">
                  <a:solidFill>
                    <a:schemeClr val="accent1">
                      <a:lumMod val="50000"/>
                    </a:schemeClr>
                  </a:solidFill>
                </a:rPr>
                <a:t>:</a:t>
              </a:r>
            </a:p>
            <a:p>
              <a:pPr algn="ctr"/>
              <a:r>
                <a:rPr lang="en-US" sz="1600" i="1" dirty="0" smtClean="0">
                  <a:solidFill>
                    <a:schemeClr val="accent1">
                      <a:lumMod val="50000"/>
                    </a:schemeClr>
                  </a:solidFill>
                </a:rPr>
                <a:t>Liu et al, Aging 2019;11(9) </a:t>
              </a:r>
              <a:endParaRPr lang="en-US" sz="1600" i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180" y="2594464"/>
            <a:ext cx="5236550" cy="407596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3294185" y="1720604"/>
            <a:ext cx="27900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solidFill>
                  <a:schemeClr val="accent1">
                    <a:lumMod val="50000"/>
                  </a:schemeClr>
                </a:solidFill>
              </a:rPr>
              <a:t>From </a:t>
            </a:r>
            <a:r>
              <a:rPr lang="en-US" sz="1600" b="1" i="1" dirty="0" smtClean="0">
                <a:solidFill>
                  <a:schemeClr val="accent1">
                    <a:lumMod val="50000"/>
                  </a:schemeClr>
                </a:solidFill>
              </a:rPr>
              <a:t>Stanford O’Brien Center</a:t>
            </a:r>
            <a:r>
              <a:rPr lang="en-US" sz="1600" i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r>
              <a:rPr lang="en-US" sz="1600" i="1" dirty="0" smtClean="0">
                <a:solidFill>
                  <a:schemeClr val="accent1">
                    <a:lumMod val="50000"/>
                  </a:schemeClr>
                </a:solidFill>
              </a:rPr>
              <a:t>Middleton et al, JCI Insight  2019;5(12) </a:t>
            </a:r>
            <a:endParaRPr lang="en-US" sz="160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06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4032" y="1322974"/>
            <a:ext cx="3693225" cy="390144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841" y="1800202"/>
            <a:ext cx="3355527" cy="294699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6E6AE7B-CBB9-4B15-B530-B6A4F499C5FF}"/>
              </a:ext>
            </a:extLst>
          </p:cNvPr>
          <p:cNvSpPr txBox="1"/>
          <p:nvPr/>
        </p:nvSpPr>
        <p:spPr>
          <a:xfrm>
            <a:off x="24936" y="22002"/>
            <a:ext cx="12133811" cy="683264"/>
          </a:xfrm>
          <a:prstGeom prst="rect">
            <a:avLst/>
          </a:prstGeom>
          <a:solidFill>
            <a:srgbClr val="92D050"/>
          </a:solidFill>
          <a:ln w="69850">
            <a:solidFill>
              <a:schemeClr val="accent5">
                <a:lumMod val="50000"/>
              </a:schemeClr>
            </a:solidFill>
          </a:ln>
        </p:spPr>
        <p:txBody>
          <a:bodyPr wrap="square" lIns="182880" tIns="91440" rIns="182880" bIns="91440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Urinary Tract Calculi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1CC1D2E-B089-40CB-8DC8-E6E1BE49AEC2}"/>
              </a:ext>
            </a:extLst>
          </p:cNvPr>
          <p:cNvGrpSpPr/>
          <p:nvPr/>
        </p:nvGrpSpPr>
        <p:grpSpPr>
          <a:xfrm>
            <a:off x="10337456" y="5752167"/>
            <a:ext cx="1665889" cy="1033888"/>
            <a:chOff x="40326" y="28785"/>
            <a:chExt cx="1665889" cy="1033888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3A044AC-20D7-4614-B061-A14CB418A9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lum contrast="6000"/>
            </a:blip>
            <a:stretch>
              <a:fillRect/>
            </a:stretch>
          </p:blipFill>
          <p:spPr>
            <a:xfrm>
              <a:off x="40326" y="28785"/>
              <a:ext cx="1665889" cy="649321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F24F78B-7EA7-4964-8B1E-05AE76EF9E63}"/>
                </a:ext>
              </a:extLst>
            </p:cNvPr>
            <p:cNvSpPr txBox="1"/>
            <p:nvPr/>
          </p:nvSpPr>
          <p:spPr>
            <a:xfrm>
              <a:off x="40326" y="601008"/>
              <a:ext cx="16658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Collaborating for the Advancement of Interdisciplinary Research in Benign Urology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612400" y="5354492"/>
            <a:ext cx="49588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/>
              <a:t>“Benign....???” </a:t>
            </a:r>
            <a:r>
              <a:rPr lang="en-US" sz="2400" dirty="0" smtClean="0"/>
              <a:t>Kidney stones don’t kill you – they just take away your life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095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1973</TotalTime>
  <Words>1234</Words>
  <Application>Microsoft Office PowerPoint</Application>
  <PresentationFormat>Widescreen</PresentationFormat>
  <Paragraphs>128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Centaur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UW Department of Orthopedics and Rehabilitation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Penniston, Kristina L.</dc:creator>
  <cp:lastModifiedBy>Penniston, Kristina L.</cp:lastModifiedBy>
  <cp:revision>58</cp:revision>
  <cp:lastPrinted>2022-02-24T19:52:13Z</cp:lastPrinted>
  <dcterms:created xsi:type="dcterms:W3CDTF">2022-02-22T19:29:50Z</dcterms:created>
  <dcterms:modified xsi:type="dcterms:W3CDTF">2024-05-21T14:30:30Z</dcterms:modified>
</cp:coreProperties>
</file>