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sldIdLst>
    <p:sldId id="256" r:id="rId2"/>
    <p:sldId id="257" r:id="rId3"/>
    <p:sldId id="259" r:id="rId4"/>
    <p:sldId id="258" r:id="rId5"/>
    <p:sldId id="260" r:id="rId6"/>
    <p:sldId id="261" r:id="rId7"/>
    <p:sldId id="262" r:id="rId8"/>
    <p:sldId id="264" r:id="rId9"/>
    <p:sldId id="263" r:id="rId10"/>
    <p:sldId id="265" r:id="rId11"/>
    <p:sldId id="266" r:id="rId12"/>
    <p:sldId id="270" r:id="rId13"/>
    <p:sldId id="268" r:id="rId14"/>
    <p:sldId id="269" r:id="rId15"/>
    <p:sldId id="271" r:id="rId16"/>
    <p:sldId id="273" r:id="rId17"/>
    <p:sldId id="274" r:id="rId18"/>
    <p:sldId id="275" r:id="rId19"/>
    <p:sldId id="276" r:id="rId20"/>
    <p:sldId id="277" r:id="rId21"/>
    <p:sldId id="278" r:id="rId22"/>
    <p:sldId id="282" r:id="rId23"/>
    <p:sldId id="279" r:id="rId24"/>
    <p:sldId id="280" r:id="rId25"/>
    <p:sldId id="283" r:id="rId26"/>
    <p:sldId id="293" r:id="rId27"/>
    <p:sldId id="284" r:id="rId28"/>
    <p:sldId id="285" r:id="rId29"/>
    <p:sldId id="286" r:id="rId30"/>
    <p:sldId id="287" r:id="rId31"/>
    <p:sldId id="288" r:id="rId32"/>
    <p:sldId id="289" r:id="rId33"/>
    <p:sldId id="291" r:id="rId34"/>
    <p:sldId id="290" r:id="rId35"/>
    <p:sldId id="294" r:id="rId36"/>
    <p:sldId id="295" r:id="rId37"/>
    <p:sldId id="29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6165"/>
  </p:normalViewPr>
  <p:slideViewPr>
    <p:cSldViewPr snapToGrid="0">
      <p:cViewPr varScale="1">
        <p:scale>
          <a:sx n="82" d="100"/>
          <a:sy n="82" d="100"/>
        </p:scale>
        <p:origin x="70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BBC7DD-F40A-DE49-8A80-F20A043FA635}" type="datetimeFigureOut">
              <a:rPr lang="en-US" smtClean="0"/>
              <a:t>7/2/2024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96EDA5-289B-C54C-8B8D-1A083E81E0F4}" type="slidenum">
              <a:rPr lang="en-US" smtClean="0"/>
              <a:t>‹#›</a:t>
            </a:fld>
            <a:endParaRPr lang="en-US"/>
          </a:p>
        </p:txBody>
      </p:sp>
    </p:spTree>
    <p:extLst>
      <p:ext uri="{BB962C8B-B14F-4D97-AF65-F5344CB8AC3E}">
        <p14:creationId xmlns:p14="http://schemas.microsoft.com/office/powerpoint/2010/main" val="1509237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err="1"/>
              <a:t>Cairibu</a:t>
            </a:r>
            <a:r>
              <a:rPr lang="en-US" dirty="0"/>
              <a:t> 2020_bakerfinal</a:t>
            </a:r>
          </a:p>
          <a:p>
            <a:endParaRPr lang="en-US" dirty="0"/>
          </a:p>
        </p:txBody>
      </p:sp>
      <p:sp>
        <p:nvSpPr>
          <p:cNvPr id="4" name="Slide Number Placeholder 3"/>
          <p:cNvSpPr>
            <a:spLocks noGrp="1"/>
          </p:cNvSpPr>
          <p:nvPr>
            <p:ph type="sldNum" sz="quarter" idx="5"/>
          </p:nvPr>
        </p:nvSpPr>
        <p:spPr/>
        <p:txBody>
          <a:bodyPr/>
          <a:lstStyle/>
          <a:p>
            <a:fld id="{2696EDA5-289B-C54C-8B8D-1A083E81E0F4}" type="slidenum">
              <a:rPr lang="en-US" smtClean="0"/>
              <a:t>16</a:t>
            </a:fld>
            <a:endParaRPr lang="en-US"/>
          </a:p>
        </p:txBody>
      </p:sp>
    </p:spTree>
    <p:extLst>
      <p:ext uri="{BB962C8B-B14F-4D97-AF65-F5344CB8AC3E}">
        <p14:creationId xmlns:p14="http://schemas.microsoft.com/office/powerpoint/2010/main" val="3043924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CCFAA-2F87-594C-88CA-A4C306153A1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D88EF62-C252-DC92-E54B-C04C44E1CDA2}"/>
              </a:ext>
            </a:extLst>
          </p:cNvPr>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4B52593-7DC5-6B5D-1494-17BFB84A8666}"/>
              </a:ext>
            </a:extLst>
          </p:cNvPr>
          <p:cNvSpPr>
            <a:spLocks noGrp="1"/>
          </p:cNvSpPr>
          <p:nvPr>
            <p:ph type="dt" sz="half" idx="10"/>
          </p:nvPr>
        </p:nvSpPr>
        <p:spPr/>
        <p:txBody>
          <a:bodyPr/>
          <a:lstStyle/>
          <a:p>
            <a:fld id="{1F1674D5-17F6-744F-9E1D-FC158621FE3B}" type="datetimeFigureOut">
              <a:rPr lang="en-US" smtClean="0"/>
              <a:t>7/2/2024</a:t>
            </a:fld>
            <a:endParaRPr lang="en-US"/>
          </a:p>
        </p:txBody>
      </p:sp>
      <p:sp>
        <p:nvSpPr>
          <p:cNvPr id="5" name="Footer Placeholder 4">
            <a:extLst>
              <a:ext uri="{FF2B5EF4-FFF2-40B4-BE49-F238E27FC236}">
                <a16:creationId xmlns:a16="http://schemas.microsoft.com/office/drawing/2014/main" id="{829C143A-FAAB-D08C-C1A8-096DCE6FC9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8FE9B9-AE87-141D-5AF5-BF1328B8224B}"/>
              </a:ext>
            </a:extLst>
          </p:cNvPr>
          <p:cNvSpPr>
            <a:spLocks noGrp="1"/>
          </p:cNvSpPr>
          <p:nvPr>
            <p:ph type="sldNum" sz="quarter" idx="12"/>
          </p:nvPr>
        </p:nvSpPr>
        <p:spPr/>
        <p:txBody>
          <a:bodyPr/>
          <a:lstStyle/>
          <a:p>
            <a:fld id="{36996F1F-A14E-F84B-8702-C0E46E2681CF}" type="slidenum">
              <a:rPr lang="en-US" smtClean="0"/>
              <a:t>‹#›</a:t>
            </a:fld>
            <a:endParaRPr lang="en-US"/>
          </a:p>
        </p:txBody>
      </p:sp>
    </p:spTree>
    <p:extLst>
      <p:ext uri="{BB962C8B-B14F-4D97-AF65-F5344CB8AC3E}">
        <p14:creationId xmlns:p14="http://schemas.microsoft.com/office/powerpoint/2010/main" val="2157295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5D6F2-9FBB-A31D-0F84-4A512284907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0C7241-EF07-3C2A-B6EC-BA530568AB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9B02A2-3315-4956-B08B-802CBC3668E9}"/>
              </a:ext>
            </a:extLst>
          </p:cNvPr>
          <p:cNvSpPr>
            <a:spLocks noGrp="1"/>
          </p:cNvSpPr>
          <p:nvPr>
            <p:ph type="dt" sz="half" idx="10"/>
          </p:nvPr>
        </p:nvSpPr>
        <p:spPr/>
        <p:txBody>
          <a:bodyPr/>
          <a:lstStyle/>
          <a:p>
            <a:fld id="{1F1674D5-17F6-744F-9E1D-FC158621FE3B}" type="datetimeFigureOut">
              <a:rPr lang="en-US" smtClean="0"/>
              <a:t>7/2/2024</a:t>
            </a:fld>
            <a:endParaRPr lang="en-US"/>
          </a:p>
        </p:txBody>
      </p:sp>
      <p:sp>
        <p:nvSpPr>
          <p:cNvPr id="5" name="Footer Placeholder 4">
            <a:extLst>
              <a:ext uri="{FF2B5EF4-FFF2-40B4-BE49-F238E27FC236}">
                <a16:creationId xmlns:a16="http://schemas.microsoft.com/office/drawing/2014/main" id="{CFA2ABB5-3D78-24C3-96C6-EB5EFD9A4D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57AD6C-4794-7822-692B-AF273DE5E723}"/>
              </a:ext>
            </a:extLst>
          </p:cNvPr>
          <p:cNvSpPr>
            <a:spLocks noGrp="1"/>
          </p:cNvSpPr>
          <p:nvPr>
            <p:ph type="sldNum" sz="quarter" idx="12"/>
          </p:nvPr>
        </p:nvSpPr>
        <p:spPr/>
        <p:txBody>
          <a:bodyPr/>
          <a:lstStyle/>
          <a:p>
            <a:fld id="{36996F1F-A14E-F84B-8702-C0E46E2681CF}" type="slidenum">
              <a:rPr lang="en-US" smtClean="0"/>
              <a:t>‹#›</a:t>
            </a:fld>
            <a:endParaRPr lang="en-US"/>
          </a:p>
        </p:txBody>
      </p:sp>
    </p:spTree>
    <p:extLst>
      <p:ext uri="{BB962C8B-B14F-4D97-AF65-F5344CB8AC3E}">
        <p14:creationId xmlns:p14="http://schemas.microsoft.com/office/powerpoint/2010/main" val="115163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81C88A-A1CD-E9DF-84B7-2843D6CFCB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D9F5F4B-84FD-C314-4918-5E6A230C7C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A6474C-4BF8-3FA9-1AA3-E3B7AB14F6B0}"/>
              </a:ext>
            </a:extLst>
          </p:cNvPr>
          <p:cNvSpPr>
            <a:spLocks noGrp="1"/>
          </p:cNvSpPr>
          <p:nvPr>
            <p:ph type="dt" sz="half" idx="10"/>
          </p:nvPr>
        </p:nvSpPr>
        <p:spPr/>
        <p:txBody>
          <a:bodyPr/>
          <a:lstStyle/>
          <a:p>
            <a:fld id="{1F1674D5-17F6-744F-9E1D-FC158621FE3B}" type="datetimeFigureOut">
              <a:rPr lang="en-US" smtClean="0"/>
              <a:t>7/2/2024</a:t>
            </a:fld>
            <a:endParaRPr lang="en-US"/>
          </a:p>
        </p:txBody>
      </p:sp>
      <p:sp>
        <p:nvSpPr>
          <p:cNvPr id="5" name="Footer Placeholder 4">
            <a:extLst>
              <a:ext uri="{FF2B5EF4-FFF2-40B4-BE49-F238E27FC236}">
                <a16:creationId xmlns:a16="http://schemas.microsoft.com/office/drawing/2014/main" id="{5DFAA8A7-177E-5254-2B9F-FCEE8EF20B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810117-7494-6582-2AB3-25954DCF1147}"/>
              </a:ext>
            </a:extLst>
          </p:cNvPr>
          <p:cNvSpPr>
            <a:spLocks noGrp="1"/>
          </p:cNvSpPr>
          <p:nvPr>
            <p:ph type="sldNum" sz="quarter" idx="12"/>
          </p:nvPr>
        </p:nvSpPr>
        <p:spPr/>
        <p:txBody>
          <a:bodyPr/>
          <a:lstStyle/>
          <a:p>
            <a:fld id="{36996F1F-A14E-F84B-8702-C0E46E2681CF}" type="slidenum">
              <a:rPr lang="en-US" smtClean="0"/>
              <a:t>‹#›</a:t>
            </a:fld>
            <a:endParaRPr lang="en-US"/>
          </a:p>
        </p:txBody>
      </p:sp>
    </p:spTree>
    <p:extLst>
      <p:ext uri="{BB962C8B-B14F-4D97-AF65-F5344CB8AC3E}">
        <p14:creationId xmlns:p14="http://schemas.microsoft.com/office/powerpoint/2010/main" val="4044656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A8B76-3FAC-F2D9-6C19-5073531804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6E4D15-535C-9827-E53B-9C9ABFDEA3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18FBCE-B679-3256-B0FC-0E3FACD93CAE}"/>
              </a:ext>
            </a:extLst>
          </p:cNvPr>
          <p:cNvSpPr>
            <a:spLocks noGrp="1"/>
          </p:cNvSpPr>
          <p:nvPr>
            <p:ph type="dt" sz="half" idx="10"/>
          </p:nvPr>
        </p:nvSpPr>
        <p:spPr/>
        <p:txBody>
          <a:bodyPr/>
          <a:lstStyle/>
          <a:p>
            <a:fld id="{1F1674D5-17F6-744F-9E1D-FC158621FE3B}" type="datetimeFigureOut">
              <a:rPr lang="en-US" smtClean="0"/>
              <a:t>7/2/2024</a:t>
            </a:fld>
            <a:endParaRPr lang="en-US"/>
          </a:p>
        </p:txBody>
      </p:sp>
      <p:sp>
        <p:nvSpPr>
          <p:cNvPr id="5" name="Footer Placeholder 4">
            <a:extLst>
              <a:ext uri="{FF2B5EF4-FFF2-40B4-BE49-F238E27FC236}">
                <a16:creationId xmlns:a16="http://schemas.microsoft.com/office/drawing/2014/main" id="{8BBFCAC4-65C1-CF84-DF5C-3C4B54DE92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E1DB0E-3B73-1861-5F30-9AD5CCE20BDA}"/>
              </a:ext>
            </a:extLst>
          </p:cNvPr>
          <p:cNvSpPr>
            <a:spLocks noGrp="1"/>
          </p:cNvSpPr>
          <p:nvPr>
            <p:ph type="sldNum" sz="quarter" idx="12"/>
          </p:nvPr>
        </p:nvSpPr>
        <p:spPr/>
        <p:txBody>
          <a:bodyPr/>
          <a:lstStyle/>
          <a:p>
            <a:fld id="{36996F1F-A14E-F84B-8702-C0E46E2681CF}" type="slidenum">
              <a:rPr lang="en-US" smtClean="0"/>
              <a:t>‹#›</a:t>
            </a:fld>
            <a:endParaRPr lang="en-US"/>
          </a:p>
        </p:txBody>
      </p:sp>
    </p:spTree>
    <p:extLst>
      <p:ext uri="{BB962C8B-B14F-4D97-AF65-F5344CB8AC3E}">
        <p14:creationId xmlns:p14="http://schemas.microsoft.com/office/powerpoint/2010/main" val="1083707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84458-7C1A-96EF-31B6-E5F1EB71E44D}"/>
              </a:ext>
            </a:extLst>
          </p:cNvPr>
          <p:cNvSpPr>
            <a:spLocks noGrp="1"/>
          </p:cNvSpPr>
          <p:nvPr>
            <p:ph type="title"/>
          </p:nvPr>
        </p:nvSpPr>
        <p:spPr>
          <a:xfrm>
            <a:off x="831850"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D25FE31-688E-381C-7389-27FB0A660BF6}"/>
              </a:ext>
            </a:extLst>
          </p:cNvPr>
          <p:cNvSpPr>
            <a:spLocks noGrp="1"/>
          </p:cNvSpPr>
          <p:nvPr>
            <p:ph type="body" idx="1"/>
          </p:nvPr>
        </p:nvSpPr>
        <p:spPr>
          <a:xfrm>
            <a:off x="831850" y="4589465"/>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0">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96DAEA-28CA-E2C3-F6A3-CD5C961C330D}"/>
              </a:ext>
            </a:extLst>
          </p:cNvPr>
          <p:cNvSpPr>
            <a:spLocks noGrp="1"/>
          </p:cNvSpPr>
          <p:nvPr>
            <p:ph type="dt" sz="half" idx="10"/>
          </p:nvPr>
        </p:nvSpPr>
        <p:spPr/>
        <p:txBody>
          <a:bodyPr/>
          <a:lstStyle/>
          <a:p>
            <a:fld id="{1F1674D5-17F6-744F-9E1D-FC158621FE3B}" type="datetimeFigureOut">
              <a:rPr lang="en-US" smtClean="0"/>
              <a:t>7/2/2024</a:t>
            </a:fld>
            <a:endParaRPr lang="en-US"/>
          </a:p>
        </p:txBody>
      </p:sp>
      <p:sp>
        <p:nvSpPr>
          <p:cNvPr id="5" name="Footer Placeholder 4">
            <a:extLst>
              <a:ext uri="{FF2B5EF4-FFF2-40B4-BE49-F238E27FC236}">
                <a16:creationId xmlns:a16="http://schemas.microsoft.com/office/drawing/2014/main" id="{8D0A3B95-DA32-6A41-DFA6-B909B53FB4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087612-CA70-A388-B480-D0CD5D32F351}"/>
              </a:ext>
            </a:extLst>
          </p:cNvPr>
          <p:cNvSpPr>
            <a:spLocks noGrp="1"/>
          </p:cNvSpPr>
          <p:nvPr>
            <p:ph type="sldNum" sz="quarter" idx="12"/>
          </p:nvPr>
        </p:nvSpPr>
        <p:spPr/>
        <p:txBody>
          <a:bodyPr/>
          <a:lstStyle/>
          <a:p>
            <a:fld id="{36996F1F-A14E-F84B-8702-C0E46E2681CF}" type="slidenum">
              <a:rPr lang="en-US" smtClean="0"/>
              <a:t>‹#›</a:t>
            </a:fld>
            <a:endParaRPr lang="en-US"/>
          </a:p>
        </p:txBody>
      </p:sp>
    </p:spTree>
    <p:extLst>
      <p:ext uri="{BB962C8B-B14F-4D97-AF65-F5344CB8AC3E}">
        <p14:creationId xmlns:p14="http://schemas.microsoft.com/office/powerpoint/2010/main" val="2277281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EE5A9-69DF-DB61-3A15-520C408A92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C6A0C6-0360-094A-1653-1DB2BFFA27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4B37AD-F1CF-06D7-C43E-8CE9BFFD11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0DEBE2C-D17D-BB2F-F98D-BB400CE69B73}"/>
              </a:ext>
            </a:extLst>
          </p:cNvPr>
          <p:cNvSpPr>
            <a:spLocks noGrp="1"/>
          </p:cNvSpPr>
          <p:nvPr>
            <p:ph type="dt" sz="half" idx="10"/>
          </p:nvPr>
        </p:nvSpPr>
        <p:spPr/>
        <p:txBody>
          <a:bodyPr/>
          <a:lstStyle/>
          <a:p>
            <a:fld id="{1F1674D5-17F6-744F-9E1D-FC158621FE3B}" type="datetimeFigureOut">
              <a:rPr lang="en-US" smtClean="0"/>
              <a:t>7/2/2024</a:t>
            </a:fld>
            <a:endParaRPr lang="en-US"/>
          </a:p>
        </p:txBody>
      </p:sp>
      <p:sp>
        <p:nvSpPr>
          <p:cNvPr id="6" name="Footer Placeholder 5">
            <a:extLst>
              <a:ext uri="{FF2B5EF4-FFF2-40B4-BE49-F238E27FC236}">
                <a16:creationId xmlns:a16="http://schemas.microsoft.com/office/drawing/2014/main" id="{37C28C67-65B6-E940-2053-9F3B00B006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ABFF07-0FAA-E21C-E5AA-5537BA9A8131}"/>
              </a:ext>
            </a:extLst>
          </p:cNvPr>
          <p:cNvSpPr>
            <a:spLocks noGrp="1"/>
          </p:cNvSpPr>
          <p:nvPr>
            <p:ph type="sldNum" sz="quarter" idx="12"/>
          </p:nvPr>
        </p:nvSpPr>
        <p:spPr/>
        <p:txBody>
          <a:bodyPr/>
          <a:lstStyle/>
          <a:p>
            <a:fld id="{36996F1F-A14E-F84B-8702-C0E46E2681CF}" type="slidenum">
              <a:rPr lang="en-US" smtClean="0"/>
              <a:t>‹#›</a:t>
            </a:fld>
            <a:endParaRPr lang="en-US"/>
          </a:p>
        </p:txBody>
      </p:sp>
    </p:spTree>
    <p:extLst>
      <p:ext uri="{BB962C8B-B14F-4D97-AF65-F5344CB8AC3E}">
        <p14:creationId xmlns:p14="http://schemas.microsoft.com/office/powerpoint/2010/main" val="2855870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8BED9-4A22-943C-729F-540BAF81BD5B}"/>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73F5435-10E9-2425-F43A-3AADB01C21C5}"/>
              </a:ext>
            </a:extLst>
          </p:cNvPr>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C219A7D-18DB-1BAF-337F-3322FAEC73E1}"/>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B261408-7154-F8C0-6FA8-F6D5D41D27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9FE423-024D-8D0A-54BF-0D479C04F2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603206F-CC49-A866-1538-317CF04B0CE5}"/>
              </a:ext>
            </a:extLst>
          </p:cNvPr>
          <p:cNvSpPr>
            <a:spLocks noGrp="1"/>
          </p:cNvSpPr>
          <p:nvPr>
            <p:ph type="dt" sz="half" idx="10"/>
          </p:nvPr>
        </p:nvSpPr>
        <p:spPr/>
        <p:txBody>
          <a:bodyPr/>
          <a:lstStyle/>
          <a:p>
            <a:fld id="{1F1674D5-17F6-744F-9E1D-FC158621FE3B}" type="datetimeFigureOut">
              <a:rPr lang="en-US" smtClean="0"/>
              <a:t>7/2/2024</a:t>
            </a:fld>
            <a:endParaRPr lang="en-US"/>
          </a:p>
        </p:txBody>
      </p:sp>
      <p:sp>
        <p:nvSpPr>
          <p:cNvPr id="8" name="Footer Placeholder 7">
            <a:extLst>
              <a:ext uri="{FF2B5EF4-FFF2-40B4-BE49-F238E27FC236}">
                <a16:creationId xmlns:a16="http://schemas.microsoft.com/office/drawing/2014/main" id="{109C4ACE-3157-7721-3929-C2B1404E672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EBB6EF1-3FFC-F576-2042-2E09DC1CCD53}"/>
              </a:ext>
            </a:extLst>
          </p:cNvPr>
          <p:cNvSpPr>
            <a:spLocks noGrp="1"/>
          </p:cNvSpPr>
          <p:nvPr>
            <p:ph type="sldNum" sz="quarter" idx="12"/>
          </p:nvPr>
        </p:nvSpPr>
        <p:spPr/>
        <p:txBody>
          <a:bodyPr/>
          <a:lstStyle/>
          <a:p>
            <a:fld id="{36996F1F-A14E-F84B-8702-C0E46E2681CF}" type="slidenum">
              <a:rPr lang="en-US" smtClean="0"/>
              <a:t>‹#›</a:t>
            </a:fld>
            <a:endParaRPr lang="en-US"/>
          </a:p>
        </p:txBody>
      </p:sp>
    </p:spTree>
    <p:extLst>
      <p:ext uri="{BB962C8B-B14F-4D97-AF65-F5344CB8AC3E}">
        <p14:creationId xmlns:p14="http://schemas.microsoft.com/office/powerpoint/2010/main" val="913369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8146C-7779-5FA8-A1E4-83403ABEAA0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B3FE906-995F-BAF9-0379-DCC492B43DFC}"/>
              </a:ext>
            </a:extLst>
          </p:cNvPr>
          <p:cNvSpPr>
            <a:spLocks noGrp="1"/>
          </p:cNvSpPr>
          <p:nvPr>
            <p:ph type="dt" sz="half" idx="10"/>
          </p:nvPr>
        </p:nvSpPr>
        <p:spPr/>
        <p:txBody>
          <a:bodyPr/>
          <a:lstStyle/>
          <a:p>
            <a:fld id="{1F1674D5-17F6-744F-9E1D-FC158621FE3B}" type="datetimeFigureOut">
              <a:rPr lang="en-US" smtClean="0"/>
              <a:t>7/2/2024</a:t>
            </a:fld>
            <a:endParaRPr lang="en-US"/>
          </a:p>
        </p:txBody>
      </p:sp>
      <p:sp>
        <p:nvSpPr>
          <p:cNvPr id="4" name="Footer Placeholder 3">
            <a:extLst>
              <a:ext uri="{FF2B5EF4-FFF2-40B4-BE49-F238E27FC236}">
                <a16:creationId xmlns:a16="http://schemas.microsoft.com/office/drawing/2014/main" id="{B5F9B012-49B5-E3DB-7778-3BE634B86BD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585508B-6752-3FE3-3DAD-7FAC7FC568ED}"/>
              </a:ext>
            </a:extLst>
          </p:cNvPr>
          <p:cNvSpPr>
            <a:spLocks noGrp="1"/>
          </p:cNvSpPr>
          <p:nvPr>
            <p:ph type="sldNum" sz="quarter" idx="12"/>
          </p:nvPr>
        </p:nvSpPr>
        <p:spPr/>
        <p:txBody>
          <a:bodyPr/>
          <a:lstStyle/>
          <a:p>
            <a:fld id="{36996F1F-A14E-F84B-8702-C0E46E2681CF}" type="slidenum">
              <a:rPr lang="en-US" smtClean="0"/>
              <a:t>‹#›</a:t>
            </a:fld>
            <a:endParaRPr lang="en-US"/>
          </a:p>
        </p:txBody>
      </p:sp>
    </p:spTree>
    <p:extLst>
      <p:ext uri="{BB962C8B-B14F-4D97-AF65-F5344CB8AC3E}">
        <p14:creationId xmlns:p14="http://schemas.microsoft.com/office/powerpoint/2010/main" val="2047549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D83916-FC60-B68B-2860-DC4162B602BB}"/>
              </a:ext>
            </a:extLst>
          </p:cNvPr>
          <p:cNvSpPr>
            <a:spLocks noGrp="1"/>
          </p:cNvSpPr>
          <p:nvPr>
            <p:ph type="dt" sz="half" idx="10"/>
          </p:nvPr>
        </p:nvSpPr>
        <p:spPr/>
        <p:txBody>
          <a:bodyPr/>
          <a:lstStyle/>
          <a:p>
            <a:fld id="{1F1674D5-17F6-744F-9E1D-FC158621FE3B}" type="datetimeFigureOut">
              <a:rPr lang="en-US" smtClean="0"/>
              <a:t>7/2/2024</a:t>
            </a:fld>
            <a:endParaRPr lang="en-US"/>
          </a:p>
        </p:txBody>
      </p:sp>
      <p:sp>
        <p:nvSpPr>
          <p:cNvPr id="3" name="Footer Placeholder 2">
            <a:extLst>
              <a:ext uri="{FF2B5EF4-FFF2-40B4-BE49-F238E27FC236}">
                <a16:creationId xmlns:a16="http://schemas.microsoft.com/office/drawing/2014/main" id="{A88C5412-68B9-4B7B-7671-4E0A1A07D6B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47BE2A0-DDD2-51BB-3A74-D001D4A64D8E}"/>
              </a:ext>
            </a:extLst>
          </p:cNvPr>
          <p:cNvSpPr>
            <a:spLocks noGrp="1"/>
          </p:cNvSpPr>
          <p:nvPr>
            <p:ph type="sldNum" sz="quarter" idx="12"/>
          </p:nvPr>
        </p:nvSpPr>
        <p:spPr/>
        <p:txBody>
          <a:bodyPr/>
          <a:lstStyle/>
          <a:p>
            <a:fld id="{36996F1F-A14E-F84B-8702-C0E46E2681CF}" type="slidenum">
              <a:rPr lang="en-US" smtClean="0"/>
              <a:t>‹#›</a:t>
            </a:fld>
            <a:endParaRPr lang="en-US"/>
          </a:p>
        </p:txBody>
      </p:sp>
    </p:spTree>
    <p:extLst>
      <p:ext uri="{BB962C8B-B14F-4D97-AF65-F5344CB8AC3E}">
        <p14:creationId xmlns:p14="http://schemas.microsoft.com/office/powerpoint/2010/main" val="3659098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0C23D-C31A-DBA4-294E-139B9B6B53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3A1B746-C953-EF38-6CED-B025F1FD157E}"/>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665864-0BAB-2135-37F3-B1D3BD2DD702}"/>
              </a:ext>
            </a:extLst>
          </p:cNvPr>
          <p:cNvSpPr>
            <a:spLocks noGrp="1"/>
          </p:cNvSpPr>
          <p:nvPr>
            <p:ph type="body" sz="half" idx="2"/>
          </p:nvPr>
        </p:nvSpPr>
        <p:spPr>
          <a:xfrm>
            <a:off x="839788" y="2057400"/>
            <a:ext cx="3932237"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6D0E7E-FBF1-4042-4813-255B74BDCDD2}"/>
              </a:ext>
            </a:extLst>
          </p:cNvPr>
          <p:cNvSpPr>
            <a:spLocks noGrp="1"/>
          </p:cNvSpPr>
          <p:nvPr>
            <p:ph type="dt" sz="half" idx="10"/>
          </p:nvPr>
        </p:nvSpPr>
        <p:spPr/>
        <p:txBody>
          <a:bodyPr/>
          <a:lstStyle/>
          <a:p>
            <a:fld id="{1F1674D5-17F6-744F-9E1D-FC158621FE3B}" type="datetimeFigureOut">
              <a:rPr lang="en-US" smtClean="0"/>
              <a:t>7/2/2024</a:t>
            </a:fld>
            <a:endParaRPr lang="en-US"/>
          </a:p>
        </p:txBody>
      </p:sp>
      <p:sp>
        <p:nvSpPr>
          <p:cNvPr id="6" name="Footer Placeholder 5">
            <a:extLst>
              <a:ext uri="{FF2B5EF4-FFF2-40B4-BE49-F238E27FC236}">
                <a16:creationId xmlns:a16="http://schemas.microsoft.com/office/drawing/2014/main" id="{7AD5E335-1025-87BE-61E2-7A518C5AFF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DC6E9D-D6EE-5DEB-7AF7-6AC6E7004E1F}"/>
              </a:ext>
            </a:extLst>
          </p:cNvPr>
          <p:cNvSpPr>
            <a:spLocks noGrp="1"/>
          </p:cNvSpPr>
          <p:nvPr>
            <p:ph type="sldNum" sz="quarter" idx="12"/>
          </p:nvPr>
        </p:nvSpPr>
        <p:spPr/>
        <p:txBody>
          <a:bodyPr/>
          <a:lstStyle/>
          <a:p>
            <a:fld id="{36996F1F-A14E-F84B-8702-C0E46E2681CF}" type="slidenum">
              <a:rPr lang="en-US" smtClean="0"/>
              <a:t>‹#›</a:t>
            </a:fld>
            <a:endParaRPr lang="en-US"/>
          </a:p>
        </p:txBody>
      </p:sp>
    </p:spTree>
    <p:extLst>
      <p:ext uri="{BB962C8B-B14F-4D97-AF65-F5344CB8AC3E}">
        <p14:creationId xmlns:p14="http://schemas.microsoft.com/office/powerpoint/2010/main" val="3111534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1A8FE-F9BF-C644-F195-2ECB2E90EF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DF09D2F-EFBA-9912-5963-73DDBD1E65B0}"/>
              </a:ext>
            </a:extLst>
          </p:cNvPr>
          <p:cNvSpPr>
            <a:spLocks noGrp="1"/>
          </p:cNvSpPr>
          <p:nvPr>
            <p:ph type="pic" idx="1"/>
          </p:nvPr>
        </p:nvSpPr>
        <p:spPr>
          <a:xfrm>
            <a:off x="5183188" y="987427"/>
            <a:ext cx="6172200"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endParaRPr lang="en-US"/>
          </a:p>
        </p:txBody>
      </p:sp>
      <p:sp>
        <p:nvSpPr>
          <p:cNvPr id="4" name="Text Placeholder 3">
            <a:extLst>
              <a:ext uri="{FF2B5EF4-FFF2-40B4-BE49-F238E27FC236}">
                <a16:creationId xmlns:a16="http://schemas.microsoft.com/office/drawing/2014/main" id="{151A115A-1A16-7B41-93F6-CBBCF7D72E57}"/>
              </a:ext>
            </a:extLst>
          </p:cNvPr>
          <p:cNvSpPr>
            <a:spLocks noGrp="1"/>
          </p:cNvSpPr>
          <p:nvPr>
            <p:ph type="body" sz="half" idx="2"/>
          </p:nvPr>
        </p:nvSpPr>
        <p:spPr>
          <a:xfrm>
            <a:off x="839788" y="2057400"/>
            <a:ext cx="3932237"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506AF2-B66D-8688-9195-0C0B442DF4F1}"/>
              </a:ext>
            </a:extLst>
          </p:cNvPr>
          <p:cNvSpPr>
            <a:spLocks noGrp="1"/>
          </p:cNvSpPr>
          <p:nvPr>
            <p:ph type="dt" sz="half" idx="10"/>
          </p:nvPr>
        </p:nvSpPr>
        <p:spPr/>
        <p:txBody>
          <a:bodyPr/>
          <a:lstStyle/>
          <a:p>
            <a:fld id="{1F1674D5-17F6-744F-9E1D-FC158621FE3B}" type="datetimeFigureOut">
              <a:rPr lang="en-US" smtClean="0"/>
              <a:t>7/2/2024</a:t>
            </a:fld>
            <a:endParaRPr lang="en-US"/>
          </a:p>
        </p:txBody>
      </p:sp>
      <p:sp>
        <p:nvSpPr>
          <p:cNvPr id="6" name="Footer Placeholder 5">
            <a:extLst>
              <a:ext uri="{FF2B5EF4-FFF2-40B4-BE49-F238E27FC236}">
                <a16:creationId xmlns:a16="http://schemas.microsoft.com/office/drawing/2014/main" id="{62ACCEFF-5086-3B6F-965C-54762FCA6A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C52B80-5502-E2B1-A8CB-D1A0082CA5F6}"/>
              </a:ext>
            </a:extLst>
          </p:cNvPr>
          <p:cNvSpPr>
            <a:spLocks noGrp="1"/>
          </p:cNvSpPr>
          <p:nvPr>
            <p:ph type="sldNum" sz="quarter" idx="12"/>
          </p:nvPr>
        </p:nvSpPr>
        <p:spPr/>
        <p:txBody>
          <a:bodyPr/>
          <a:lstStyle/>
          <a:p>
            <a:fld id="{36996F1F-A14E-F84B-8702-C0E46E2681CF}" type="slidenum">
              <a:rPr lang="en-US" smtClean="0"/>
              <a:t>‹#›</a:t>
            </a:fld>
            <a:endParaRPr lang="en-US"/>
          </a:p>
        </p:txBody>
      </p:sp>
    </p:spTree>
    <p:extLst>
      <p:ext uri="{BB962C8B-B14F-4D97-AF65-F5344CB8AC3E}">
        <p14:creationId xmlns:p14="http://schemas.microsoft.com/office/powerpoint/2010/main" val="2245070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88EE03-D036-A305-1359-DFDC2900CD63}"/>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AE83AF5-79AA-3865-364F-88D63F634B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19BCE5-E861-6962-C73F-26DFA51C14B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1674D5-17F6-744F-9E1D-FC158621FE3B}" type="datetimeFigureOut">
              <a:rPr lang="en-US" smtClean="0"/>
              <a:t>7/2/2024</a:t>
            </a:fld>
            <a:endParaRPr lang="en-US"/>
          </a:p>
        </p:txBody>
      </p:sp>
      <p:sp>
        <p:nvSpPr>
          <p:cNvPr id="5" name="Footer Placeholder 4">
            <a:extLst>
              <a:ext uri="{FF2B5EF4-FFF2-40B4-BE49-F238E27FC236}">
                <a16:creationId xmlns:a16="http://schemas.microsoft.com/office/drawing/2014/main" id="{EC44BAB9-C91A-E49A-400D-CD57FFEC982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94C221-E2D9-E663-FDC3-CC7430D10E19}"/>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996F1F-A14E-F84B-8702-C0E46E2681CF}" type="slidenum">
              <a:rPr lang="en-US" smtClean="0"/>
              <a:t>‹#›</a:t>
            </a:fld>
            <a:endParaRPr lang="en-US"/>
          </a:p>
        </p:txBody>
      </p:sp>
    </p:spTree>
    <p:extLst>
      <p:ext uri="{BB962C8B-B14F-4D97-AF65-F5344CB8AC3E}">
        <p14:creationId xmlns:p14="http://schemas.microsoft.com/office/powerpoint/2010/main" val="2927901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3" indent="-228603" algn="l" defTabSz="91441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9" indent="-228603"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1"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9"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colinpurrington.com/tips/poster-design/" TargetMode="External"/><Relationship Id="rId2" Type="http://schemas.openxmlformats.org/officeDocument/2006/relationships/hyperlink" Target="https://cpb-us-e1.wpmucdn.com/sites.psu.edu/dist/a/36309/files/2016/04/Posters-The-Good-and-the-Bad.pdf" TargetMode="External"/><Relationship Id="rId1" Type="http://schemas.openxmlformats.org/officeDocument/2006/relationships/slideLayout" Target="../slideLayouts/slideLayout2.xml"/><Relationship Id="rId6" Type="http://schemas.openxmlformats.org/officeDocument/2006/relationships/hyperlink" Target="https://www.ncbi.nlm.nih.gov/pmc/articles/PMC3136027/#:~:text=The%20usual%20sections%20defined%20in,Findings%20in%20place%20of%20Results" TargetMode="External"/><Relationship Id="rId5" Type="http://schemas.openxmlformats.org/officeDocument/2006/relationships/hyperlink" Target="https://cairibu.urology.wisc.edu/wp-content/uploads/sites/1064/2023/12/CAIRIBU-MEETING-ABSTRACTS-BOOKLET.pdf" TargetMode="External"/><Relationship Id="rId4" Type="http://schemas.openxmlformats.org/officeDocument/2006/relationships/hyperlink" Target="https://cairibu.urology.wisc.edu/2021-annual-meeting-material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B7ED3-F07D-F472-A707-93C5D3B8DE05}"/>
              </a:ext>
            </a:extLst>
          </p:cNvPr>
          <p:cNvSpPr>
            <a:spLocks noGrp="1"/>
          </p:cNvSpPr>
          <p:nvPr>
            <p:ph type="ctrTitle"/>
          </p:nvPr>
        </p:nvSpPr>
        <p:spPr/>
        <p:txBody>
          <a:bodyPr>
            <a:normAutofit fontScale="90000"/>
          </a:bodyPr>
          <a:lstStyle/>
          <a:p>
            <a:r>
              <a:rPr lang="en-US" dirty="0"/>
              <a:t>Communicating your Science: Abstracts and Posters</a:t>
            </a:r>
          </a:p>
        </p:txBody>
      </p:sp>
      <p:sp>
        <p:nvSpPr>
          <p:cNvPr id="3" name="Subtitle 2">
            <a:extLst>
              <a:ext uri="{FF2B5EF4-FFF2-40B4-BE49-F238E27FC236}">
                <a16:creationId xmlns:a16="http://schemas.microsoft.com/office/drawing/2014/main" id="{D46BC535-4354-6645-253E-78776CDEE669}"/>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230514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67871-7364-CA31-2962-83F1B18B40AF}"/>
              </a:ext>
            </a:extLst>
          </p:cNvPr>
          <p:cNvSpPr>
            <a:spLocks noGrp="1"/>
          </p:cNvSpPr>
          <p:nvPr>
            <p:ph type="title"/>
          </p:nvPr>
        </p:nvSpPr>
        <p:spPr/>
        <p:txBody>
          <a:bodyPr/>
          <a:lstStyle/>
          <a:p>
            <a:r>
              <a:rPr lang="en-US" dirty="0"/>
              <a:t>Results: What did you find?</a:t>
            </a:r>
          </a:p>
        </p:txBody>
      </p:sp>
      <p:sp>
        <p:nvSpPr>
          <p:cNvPr id="3" name="Content Placeholder 2">
            <a:extLst>
              <a:ext uri="{FF2B5EF4-FFF2-40B4-BE49-F238E27FC236}">
                <a16:creationId xmlns:a16="http://schemas.microsoft.com/office/drawing/2014/main" id="{2D8F57E3-DD86-8B45-5104-120DFF6C47AA}"/>
              </a:ext>
            </a:extLst>
          </p:cNvPr>
          <p:cNvSpPr>
            <a:spLocks noGrp="1"/>
          </p:cNvSpPr>
          <p:nvPr>
            <p:ph idx="1"/>
          </p:nvPr>
        </p:nvSpPr>
        <p:spPr/>
        <p:txBody>
          <a:bodyPr/>
          <a:lstStyle/>
          <a:p>
            <a:r>
              <a:rPr lang="en-US" dirty="0"/>
              <a:t>Numbers, numbers, numbers</a:t>
            </a:r>
          </a:p>
          <a:p>
            <a:r>
              <a:rPr lang="en-US" dirty="0"/>
              <a:t>Reporting info on final dataset (exclusions, drop-outs, </a:t>
            </a:r>
            <a:r>
              <a:rPr lang="en-US" dirty="0" err="1"/>
              <a:t>etc</a:t>
            </a:r>
            <a:r>
              <a:rPr lang="en-US" dirty="0"/>
              <a:t>)</a:t>
            </a:r>
          </a:p>
          <a:p>
            <a:r>
              <a:rPr lang="en-US" dirty="0"/>
              <a:t>Reporting the results from your analyses (statistics)</a:t>
            </a:r>
          </a:p>
          <a:p>
            <a:pPr lvl="1"/>
            <a:r>
              <a:rPr lang="en-US" dirty="0"/>
              <a:t>E.g. means, standard deviations, effect size, relative risk</a:t>
            </a:r>
          </a:p>
          <a:p>
            <a:r>
              <a:rPr lang="en-US" dirty="0"/>
              <a:t>Whether there a significant difference between groups</a:t>
            </a:r>
          </a:p>
          <a:p>
            <a:pPr lvl="1"/>
            <a:r>
              <a:rPr lang="en-US" dirty="0"/>
              <a:t>P-values in parentheses</a:t>
            </a:r>
          </a:p>
          <a:p>
            <a:r>
              <a:rPr lang="en-US" dirty="0"/>
              <a:t>Use your methods as a guide—if reported in the methods, it should have a result</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090925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53D94-5FFD-5FE0-FAB7-2D7BCD5F6757}"/>
              </a:ext>
            </a:extLst>
          </p:cNvPr>
          <p:cNvSpPr>
            <a:spLocks noGrp="1"/>
          </p:cNvSpPr>
          <p:nvPr>
            <p:ph type="title"/>
          </p:nvPr>
        </p:nvSpPr>
        <p:spPr/>
        <p:txBody>
          <a:bodyPr/>
          <a:lstStyle/>
          <a:p>
            <a:r>
              <a:rPr lang="en-US" dirty="0"/>
              <a:t>Examples</a:t>
            </a:r>
          </a:p>
        </p:txBody>
      </p:sp>
      <p:sp>
        <p:nvSpPr>
          <p:cNvPr id="5" name="TextBox 4">
            <a:extLst>
              <a:ext uri="{FF2B5EF4-FFF2-40B4-BE49-F238E27FC236}">
                <a16:creationId xmlns:a16="http://schemas.microsoft.com/office/drawing/2014/main" id="{D3253CF3-F8E5-CF17-A55E-23B2B46D2FDC}"/>
              </a:ext>
            </a:extLst>
          </p:cNvPr>
          <p:cNvSpPr txBox="1"/>
          <p:nvPr/>
        </p:nvSpPr>
        <p:spPr>
          <a:xfrm>
            <a:off x="838200" y="1657046"/>
            <a:ext cx="9873343" cy="1200329"/>
          </a:xfrm>
          <a:prstGeom prst="rect">
            <a:avLst/>
          </a:prstGeom>
          <a:noFill/>
          <a:ln>
            <a:solidFill>
              <a:schemeClr val="tx1"/>
            </a:solidFill>
          </a:ln>
        </p:spPr>
        <p:txBody>
          <a:bodyPr wrap="square">
            <a:spAutoFit/>
          </a:bodyPr>
          <a:lstStyle/>
          <a:p>
            <a:r>
              <a:rPr lang="en-US" dirty="0">
                <a:latin typeface="ArialMT"/>
                <a:ea typeface="Calibri" panose="020F0502020204030204" pitchFamily="34" charset="0"/>
                <a:cs typeface="Times New Roman" panose="02020603050405020304" pitchFamily="18" charset="0"/>
              </a:rPr>
              <a:t>767 SNPs met significance. 10/22 top SNPs (</a:t>
            </a:r>
            <a:r>
              <a:rPr lang="en-US" dirty="0" err="1">
                <a:latin typeface="ArialMT"/>
                <a:ea typeface="Calibri" panose="020F0502020204030204" pitchFamily="34" charset="0"/>
                <a:cs typeface="Times New Roman" panose="02020603050405020304" pitchFamily="18" charset="0"/>
              </a:rPr>
              <a:t>lfsr</a:t>
            </a:r>
            <a:r>
              <a:rPr lang="en-US" dirty="0">
                <a:latin typeface="ArialMT"/>
                <a:ea typeface="Calibri" panose="020F0502020204030204" pitchFamily="34" charset="0"/>
                <a:cs typeface="Times New Roman" panose="02020603050405020304" pitchFamily="18" charset="0"/>
              </a:rPr>
              <a:t> &lt;.01, Table 1) were within a haplotype on chromosome 15 containing a cluster of cytochrome p450 genes involved in arachidonic acid metabolism: </a:t>
            </a:r>
            <a:r>
              <a:rPr lang="en-US" i="1" dirty="0">
                <a:latin typeface="ArialMT"/>
                <a:ea typeface="Calibri" panose="020F0502020204030204" pitchFamily="34" charset="0"/>
                <a:cs typeface="Times New Roman" panose="02020603050405020304" pitchFamily="18" charset="0"/>
              </a:rPr>
              <a:t>CYP4A11, CYP4X1, </a:t>
            </a:r>
            <a:r>
              <a:rPr lang="en-US" dirty="0">
                <a:latin typeface="ArialMT"/>
                <a:ea typeface="Calibri" panose="020F0502020204030204" pitchFamily="34" charset="0"/>
                <a:cs typeface="Times New Roman" panose="02020603050405020304" pitchFamily="18" charset="0"/>
              </a:rPr>
              <a:t>and</a:t>
            </a:r>
            <a:r>
              <a:rPr lang="en-US" i="1" dirty="0">
                <a:latin typeface="ArialMT"/>
                <a:ea typeface="Calibri" panose="020F0502020204030204" pitchFamily="34" charset="0"/>
                <a:cs typeface="Times New Roman" panose="02020603050405020304" pitchFamily="18" charset="0"/>
              </a:rPr>
              <a:t> CYP4B1.</a:t>
            </a:r>
            <a:r>
              <a:rPr lang="en-US" dirty="0">
                <a:latin typeface="ArialMT"/>
                <a:ea typeface="Calibri" panose="020F0502020204030204" pitchFamily="34" charset="0"/>
                <a:cs typeface="Times New Roman" panose="02020603050405020304" pitchFamily="18" charset="0"/>
              </a:rPr>
              <a:t> Another notable gene was </a:t>
            </a:r>
            <a:r>
              <a:rPr lang="en-US" i="1" dirty="0">
                <a:latin typeface="ArialMT"/>
                <a:ea typeface="Calibri" panose="020F0502020204030204" pitchFamily="34" charset="0"/>
                <a:cs typeface="Times New Roman" panose="02020603050405020304" pitchFamily="18" charset="0"/>
              </a:rPr>
              <a:t>OCRL,</a:t>
            </a:r>
            <a:r>
              <a:rPr lang="en-US" dirty="0">
                <a:latin typeface="ArialMT"/>
                <a:ea typeface="Calibri" panose="020F0502020204030204" pitchFamily="34" charset="0"/>
                <a:cs typeface="Times New Roman" panose="02020603050405020304" pitchFamily="18" charset="0"/>
              </a:rPr>
              <a:t> a cause of Dent disease in humans.</a:t>
            </a:r>
            <a:r>
              <a:rPr lang="en-US" dirty="0"/>
              <a:t> </a:t>
            </a:r>
          </a:p>
        </p:txBody>
      </p:sp>
      <p:sp>
        <p:nvSpPr>
          <p:cNvPr id="10" name="TextBox 9">
            <a:extLst>
              <a:ext uri="{FF2B5EF4-FFF2-40B4-BE49-F238E27FC236}">
                <a16:creationId xmlns:a16="http://schemas.microsoft.com/office/drawing/2014/main" id="{0E9AC29F-02FD-D56C-B16C-095C06CAB1BA}"/>
              </a:ext>
            </a:extLst>
          </p:cNvPr>
          <p:cNvSpPr txBox="1"/>
          <p:nvPr/>
        </p:nvSpPr>
        <p:spPr>
          <a:xfrm>
            <a:off x="838200" y="3339687"/>
            <a:ext cx="9873343" cy="2862322"/>
          </a:xfrm>
          <a:prstGeom prst="rect">
            <a:avLst/>
          </a:prstGeom>
          <a:noFill/>
          <a:ln>
            <a:solidFill>
              <a:schemeClr val="tx1"/>
            </a:solidFill>
          </a:ln>
        </p:spPr>
        <p:txBody>
          <a:bodyPr wrap="square">
            <a:spAutoFit/>
          </a:bodyPr>
          <a:lstStyle/>
          <a:p>
            <a:r>
              <a:rPr lang="en-US" dirty="0">
                <a:latin typeface="Helvetica" pitchFamily="2" charset="0"/>
              </a:rPr>
              <a:t>Of 35 formulas analyzed, 9 were excluded due to inconsistent results and high CVs. Results for the 26 remaining formulas are shown (table). Oxalate concentration ranged from 4-140 mg oxalate/L of formula. Due to highly variable calcium content, </a:t>
            </a:r>
            <a:r>
              <a:rPr lang="en-US" dirty="0" err="1">
                <a:latin typeface="Helvetica" pitchFamily="2" charset="0"/>
              </a:rPr>
              <a:t>calcium:oxalate</a:t>
            </a:r>
            <a:r>
              <a:rPr lang="en-US" dirty="0">
                <a:latin typeface="Helvetica" pitchFamily="2" charset="0"/>
              </a:rPr>
              <a:t> ratios varied widely between formulas (from 0-286) with lower ratios suggesting higher potential for oxalate absorption. There was no difference between mean oxalate concentration of enteral vs. oral</a:t>
            </a:r>
          </a:p>
          <a:p>
            <a:r>
              <a:rPr lang="en-US" dirty="0">
                <a:latin typeface="Helvetica" pitchFamily="2" charset="0"/>
              </a:rPr>
              <a:t>formulas (45 vs. 46 mg/L; P=0.92). Formulas designated for enteral use tended to have lower relative SDs (mean CV 16% vs. 21% for oral formulas), likely due to the generally more complex matrix of oral formulas, which contributed to more analytical variability. Depending on the formula, a patient requiring 1.5 L daily could</a:t>
            </a:r>
          </a:p>
          <a:p>
            <a:r>
              <a:rPr lang="en-US" dirty="0">
                <a:latin typeface="Helvetica" pitchFamily="2" charset="0"/>
              </a:rPr>
              <a:t>obtain anywhere from 12-150 mg oxalate.</a:t>
            </a:r>
          </a:p>
        </p:txBody>
      </p:sp>
    </p:spTree>
    <p:extLst>
      <p:ext uri="{BB962C8B-B14F-4D97-AF65-F5344CB8AC3E}">
        <p14:creationId xmlns:p14="http://schemas.microsoft.com/office/powerpoint/2010/main" val="1214019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3522F-9113-C31C-EB96-49B54A1C55BB}"/>
              </a:ext>
            </a:extLst>
          </p:cNvPr>
          <p:cNvSpPr>
            <a:spLocks noGrp="1"/>
          </p:cNvSpPr>
          <p:nvPr>
            <p:ph type="title"/>
          </p:nvPr>
        </p:nvSpPr>
        <p:spPr/>
        <p:txBody>
          <a:bodyPr/>
          <a:lstStyle/>
          <a:p>
            <a:r>
              <a:rPr lang="en-US" dirty="0"/>
              <a:t>What is missing? </a:t>
            </a:r>
          </a:p>
        </p:txBody>
      </p:sp>
      <p:sp>
        <p:nvSpPr>
          <p:cNvPr id="5" name="TextBox 4">
            <a:extLst>
              <a:ext uri="{FF2B5EF4-FFF2-40B4-BE49-F238E27FC236}">
                <a16:creationId xmlns:a16="http://schemas.microsoft.com/office/drawing/2014/main" id="{DE377E75-AB7B-6E3D-976E-C12AF09125F0}"/>
              </a:ext>
            </a:extLst>
          </p:cNvPr>
          <p:cNvSpPr txBox="1"/>
          <p:nvPr/>
        </p:nvSpPr>
        <p:spPr>
          <a:xfrm>
            <a:off x="892628" y="1690690"/>
            <a:ext cx="10406744" cy="4093428"/>
          </a:xfrm>
          <a:prstGeom prst="rect">
            <a:avLst/>
          </a:prstGeom>
          <a:noFill/>
          <a:ln>
            <a:solidFill>
              <a:schemeClr val="tx1"/>
            </a:solidFill>
          </a:ln>
        </p:spPr>
        <p:txBody>
          <a:bodyPr wrap="square">
            <a:spAutoFit/>
          </a:bodyPr>
          <a:lstStyle/>
          <a:p>
            <a:r>
              <a:rPr lang="en-US" sz="2000" i="1" dirty="0"/>
              <a:t>Gli2</a:t>
            </a:r>
            <a:r>
              <a:rPr lang="en-US" sz="2000" i="1" baseline="30000" dirty="0"/>
              <a:t>+/−</a:t>
            </a:r>
            <a:r>
              <a:rPr lang="en-US" sz="2000" i="1" dirty="0"/>
              <a:t>; Gli3</a:t>
            </a:r>
            <a:r>
              <a:rPr lang="el-GR" sz="2000" i="1" baseline="30000" dirty="0"/>
              <a:t>Δ699/+</a:t>
            </a:r>
            <a:r>
              <a:rPr lang="el-GR" sz="2000" dirty="0"/>
              <a:t> </a:t>
            </a:r>
            <a:r>
              <a:rPr lang="en-US" sz="2000" dirty="0"/>
              <a:t>female mice void more urine spots, void more spots of smaller diameter and void a greater percentage of urine in the cage center than wild type mice. Voids from </a:t>
            </a:r>
            <a:r>
              <a:rPr lang="en-US" sz="2000" i="1" dirty="0"/>
              <a:t>Gli2</a:t>
            </a:r>
            <a:r>
              <a:rPr lang="en-US" sz="2000" i="1" baseline="30000" dirty="0"/>
              <a:t>+/−</a:t>
            </a:r>
            <a:r>
              <a:rPr lang="en-US" sz="2000" i="1" dirty="0"/>
              <a:t>; Gli3</a:t>
            </a:r>
            <a:r>
              <a:rPr lang="el-GR" sz="2000" i="1" baseline="30000" dirty="0"/>
              <a:t>Δ699/+</a:t>
            </a:r>
            <a:r>
              <a:rPr lang="el-GR" sz="2000" dirty="0"/>
              <a:t> </a:t>
            </a:r>
            <a:r>
              <a:rPr lang="en-US" sz="2000" dirty="0"/>
              <a:t>mice, measured by uroflowmetry, weigh less (indicating smaller volume) and are shorter in duration than wild type mice. </a:t>
            </a:r>
            <a:r>
              <a:rPr lang="en-US" sz="2000" i="1" dirty="0"/>
              <a:t>Gli2</a:t>
            </a:r>
            <a:r>
              <a:rPr lang="en-US" sz="2000" i="1" baseline="30000" dirty="0"/>
              <a:t>+/−</a:t>
            </a:r>
            <a:r>
              <a:rPr lang="en-US" sz="2000" i="1" dirty="0"/>
              <a:t>; Gli3</a:t>
            </a:r>
            <a:r>
              <a:rPr lang="el-GR" sz="2000" i="1" baseline="30000" dirty="0"/>
              <a:t>Δ699/+</a:t>
            </a:r>
            <a:r>
              <a:rPr lang="el-GR" sz="2000" dirty="0"/>
              <a:t> </a:t>
            </a:r>
            <a:r>
              <a:rPr lang="en-US" sz="2000" dirty="0"/>
              <a:t>female mouse bladders, isolated in </a:t>
            </a:r>
            <a:r>
              <a:rPr lang="en-US" sz="2000" i="1" dirty="0"/>
              <a:t>ex vivo</a:t>
            </a:r>
            <a:r>
              <a:rPr lang="en-US" sz="2000" dirty="0"/>
              <a:t> bath preparations, are less responsive to electrical field stimulation and potassium chloride than bladders from wild type mice. Our results are consistent with detrusor under activity and potential stress incontinence in </a:t>
            </a:r>
            <a:r>
              <a:rPr lang="en-US" sz="2000" i="1" dirty="0"/>
              <a:t>Gli2</a:t>
            </a:r>
            <a:r>
              <a:rPr lang="en-US" sz="2000" i="1" baseline="30000" dirty="0"/>
              <a:t>+/−</a:t>
            </a:r>
            <a:r>
              <a:rPr lang="en-US" sz="2000" i="1" dirty="0"/>
              <a:t>; Gli3</a:t>
            </a:r>
            <a:r>
              <a:rPr lang="el-GR" sz="2000" i="1" baseline="30000" dirty="0"/>
              <a:t>Δ699/+</a:t>
            </a:r>
            <a:r>
              <a:rPr lang="el-GR" sz="2000" dirty="0"/>
              <a:t> </a:t>
            </a:r>
            <a:r>
              <a:rPr lang="en-US" sz="2000" dirty="0"/>
              <a:t>female mice. In search for a physiological mechanism, we conducted histological analysis to reveal a clear anatomic boundary between wild type mouse bladder neck and urethra. Umbrella shaped uroplakin+ cells populate the bladder neck and cuboidal shaped uroplakin- superficial cells populate the urethra. The bladder neck epithelium of </a:t>
            </a:r>
            <a:r>
              <a:rPr lang="en-US" sz="2000" i="1" dirty="0"/>
              <a:t>Gli2</a:t>
            </a:r>
            <a:r>
              <a:rPr lang="en-US" sz="2000" i="1" baseline="30000" dirty="0"/>
              <a:t>+/−</a:t>
            </a:r>
            <a:r>
              <a:rPr lang="en-US" sz="2000" i="1" dirty="0"/>
              <a:t>; Gli3</a:t>
            </a:r>
            <a:r>
              <a:rPr lang="el-GR" sz="2000" i="1" baseline="30000" dirty="0"/>
              <a:t>Δ699/+</a:t>
            </a:r>
            <a:r>
              <a:rPr lang="el-GR" sz="2000" dirty="0"/>
              <a:t> </a:t>
            </a:r>
            <a:r>
              <a:rPr lang="en-US" sz="2000" dirty="0"/>
              <a:t>mice does not appreciably differ from wild type, but urethral epithelial cells are uroplakin+, suggesting possible segmental deficits during urethral development that may account in part for incontinence in </a:t>
            </a:r>
            <a:r>
              <a:rPr lang="en-US" sz="2000" i="1" dirty="0"/>
              <a:t>Gli2</a:t>
            </a:r>
            <a:r>
              <a:rPr lang="en-US" sz="2000" i="1" baseline="30000" dirty="0"/>
              <a:t>+/−</a:t>
            </a:r>
            <a:r>
              <a:rPr lang="en-US" sz="2000" i="1" dirty="0"/>
              <a:t>; Gli3</a:t>
            </a:r>
            <a:r>
              <a:rPr lang="el-GR" sz="2000" i="1" baseline="30000" dirty="0"/>
              <a:t>Δ699/+</a:t>
            </a:r>
            <a:r>
              <a:rPr lang="el-GR" sz="2000" dirty="0"/>
              <a:t> </a:t>
            </a:r>
            <a:r>
              <a:rPr lang="en-US" sz="2000" dirty="0"/>
              <a:t>mice.</a:t>
            </a:r>
          </a:p>
        </p:txBody>
      </p:sp>
    </p:spTree>
    <p:extLst>
      <p:ext uri="{BB962C8B-B14F-4D97-AF65-F5344CB8AC3E}">
        <p14:creationId xmlns:p14="http://schemas.microsoft.com/office/powerpoint/2010/main" val="3372902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E9F1A-2C0A-3C7F-2493-E7875BA7714B}"/>
              </a:ext>
            </a:extLst>
          </p:cNvPr>
          <p:cNvSpPr>
            <a:spLocks noGrp="1"/>
          </p:cNvSpPr>
          <p:nvPr>
            <p:ph type="title"/>
          </p:nvPr>
        </p:nvSpPr>
        <p:spPr/>
        <p:txBody>
          <a:bodyPr/>
          <a:lstStyle/>
          <a:p>
            <a:r>
              <a:rPr lang="en-US" dirty="0"/>
              <a:t>Conclusions: The big picture</a:t>
            </a:r>
          </a:p>
        </p:txBody>
      </p:sp>
      <p:sp>
        <p:nvSpPr>
          <p:cNvPr id="3" name="Content Placeholder 2">
            <a:extLst>
              <a:ext uri="{FF2B5EF4-FFF2-40B4-BE49-F238E27FC236}">
                <a16:creationId xmlns:a16="http://schemas.microsoft.com/office/drawing/2014/main" id="{A0FE1372-F571-2A88-EDB7-93EF91CBB44F}"/>
              </a:ext>
            </a:extLst>
          </p:cNvPr>
          <p:cNvSpPr>
            <a:spLocks noGrp="1"/>
          </p:cNvSpPr>
          <p:nvPr>
            <p:ph idx="1"/>
          </p:nvPr>
        </p:nvSpPr>
        <p:spPr/>
        <p:txBody>
          <a:bodyPr/>
          <a:lstStyle/>
          <a:p>
            <a:r>
              <a:rPr lang="en-US" dirty="0"/>
              <a:t>Main finding from your study</a:t>
            </a:r>
          </a:p>
          <a:p>
            <a:pPr lvl="1"/>
            <a:r>
              <a:rPr lang="en-US" dirty="0"/>
              <a:t>~2 sentences</a:t>
            </a:r>
          </a:p>
          <a:p>
            <a:r>
              <a:rPr lang="en-US" dirty="0"/>
              <a:t>Implications of your finding</a:t>
            </a:r>
          </a:p>
          <a:p>
            <a:r>
              <a:rPr lang="en-US" dirty="0"/>
              <a:t>What is your takeaway message?</a:t>
            </a:r>
          </a:p>
          <a:p>
            <a:r>
              <a:rPr lang="en-US" dirty="0"/>
              <a:t>+/- future direction</a:t>
            </a:r>
          </a:p>
        </p:txBody>
      </p:sp>
    </p:spTree>
    <p:extLst>
      <p:ext uri="{BB962C8B-B14F-4D97-AF65-F5344CB8AC3E}">
        <p14:creationId xmlns:p14="http://schemas.microsoft.com/office/powerpoint/2010/main" val="13587481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91747-DABA-2905-CA1A-AA0DBB9E64DA}"/>
              </a:ext>
            </a:extLst>
          </p:cNvPr>
          <p:cNvSpPr>
            <a:spLocks noGrp="1"/>
          </p:cNvSpPr>
          <p:nvPr>
            <p:ph type="title"/>
          </p:nvPr>
        </p:nvSpPr>
        <p:spPr/>
        <p:txBody>
          <a:bodyPr/>
          <a:lstStyle/>
          <a:p>
            <a:r>
              <a:rPr lang="en-US" dirty="0"/>
              <a:t>Examples</a:t>
            </a:r>
          </a:p>
        </p:txBody>
      </p:sp>
      <p:sp>
        <p:nvSpPr>
          <p:cNvPr id="5" name="TextBox 4">
            <a:extLst>
              <a:ext uri="{FF2B5EF4-FFF2-40B4-BE49-F238E27FC236}">
                <a16:creationId xmlns:a16="http://schemas.microsoft.com/office/drawing/2014/main" id="{8951E411-E798-CFB5-D8C7-0750861CFC24}"/>
              </a:ext>
            </a:extLst>
          </p:cNvPr>
          <p:cNvSpPr txBox="1"/>
          <p:nvPr/>
        </p:nvSpPr>
        <p:spPr>
          <a:xfrm>
            <a:off x="838200" y="1690690"/>
            <a:ext cx="9895114" cy="923330"/>
          </a:xfrm>
          <a:prstGeom prst="rect">
            <a:avLst/>
          </a:prstGeom>
          <a:noFill/>
          <a:ln>
            <a:solidFill>
              <a:schemeClr val="tx1"/>
            </a:solidFill>
          </a:ln>
        </p:spPr>
        <p:txBody>
          <a:bodyPr wrap="square">
            <a:spAutoFit/>
          </a:bodyPr>
          <a:lstStyle/>
          <a:p>
            <a:r>
              <a:rPr lang="en-US" dirty="0">
                <a:latin typeface="ArialMT"/>
                <a:ea typeface="Calibri" panose="020F0502020204030204" pitchFamily="34" charset="0"/>
                <a:cs typeface="Times New Roman" panose="02020603050405020304" pitchFamily="18" charset="0"/>
              </a:rPr>
              <a:t>Intermittent reports have linked arachidonic acid metabolism, calcium homeostasis and kidney stones, with focus on dietary intake as a risk factor. Our findings suggest this link may be related to a genetic anomaly in arachidonic acid metabolism.</a:t>
            </a:r>
            <a:r>
              <a:rPr lang="en-US" dirty="0"/>
              <a:t> </a:t>
            </a:r>
          </a:p>
        </p:txBody>
      </p:sp>
      <p:sp>
        <p:nvSpPr>
          <p:cNvPr id="6" name="TextBox 5">
            <a:extLst>
              <a:ext uri="{FF2B5EF4-FFF2-40B4-BE49-F238E27FC236}">
                <a16:creationId xmlns:a16="http://schemas.microsoft.com/office/drawing/2014/main" id="{08F49F6F-7B0F-6B62-737E-49D7FF6AB5E1}"/>
              </a:ext>
            </a:extLst>
          </p:cNvPr>
          <p:cNvSpPr txBox="1"/>
          <p:nvPr/>
        </p:nvSpPr>
        <p:spPr>
          <a:xfrm>
            <a:off x="838200" y="2891136"/>
            <a:ext cx="9895114" cy="1477328"/>
          </a:xfrm>
          <a:prstGeom prst="rect">
            <a:avLst/>
          </a:prstGeom>
          <a:noFill/>
          <a:ln>
            <a:solidFill>
              <a:schemeClr val="tx1"/>
            </a:solidFill>
          </a:ln>
        </p:spPr>
        <p:txBody>
          <a:bodyPr wrap="square">
            <a:spAutoFit/>
          </a:bodyPr>
          <a:lstStyle/>
          <a:p>
            <a:r>
              <a:rPr lang="en-US" dirty="0">
                <a:latin typeface="Helvetica" pitchFamily="2" charset="0"/>
              </a:rPr>
              <a:t>Patients requiring oral and/or enteral nutrition support are at risk for a high exogenous oxalate load depending on the formula ingested and on the bioavailability of oxalate. Patients with a history of or at high risk for urolithiasis would benefit from strategies to reduce the bioavailability of oxalate and urinary oxalate excretion, which may include supplemental calcium with feedings or use of an appropriate lower oxalate formula.</a:t>
            </a:r>
          </a:p>
        </p:txBody>
      </p:sp>
      <p:sp>
        <p:nvSpPr>
          <p:cNvPr id="7" name="TextBox 6">
            <a:extLst>
              <a:ext uri="{FF2B5EF4-FFF2-40B4-BE49-F238E27FC236}">
                <a16:creationId xmlns:a16="http://schemas.microsoft.com/office/drawing/2014/main" id="{472919CE-B76B-05C6-F95E-ABF85D44B643}"/>
              </a:ext>
            </a:extLst>
          </p:cNvPr>
          <p:cNvSpPr txBox="1"/>
          <p:nvPr/>
        </p:nvSpPr>
        <p:spPr>
          <a:xfrm>
            <a:off x="838200" y="4645580"/>
            <a:ext cx="9895114" cy="1200329"/>
          </a:xfrm>
          <a:prstGeom prst="rect">
            <a:avLst/>
          </a:prstGeom>
          <a:noFill/>
          <a:ln>
            <a:solidFill>
              <a:schemeClr val="tx1"/>
            </a:solidFill>
          </a:ln>
        </p:spPr>
        <p:txBody>
          <a:bodyPr wrap="square">
            <a:spAutoFit/>
          </a:bodyPr>
          <a:lstStyle/>
          <a:p>
            <a:r>
              <a:rPr lang="en-US" dirty="0">
                <a:latin typeface="Arial" panose="020B0604020202020204" pitchFamily="34" charset="0"/>
                <a:cs typeface="Arial" panose="020B0604020202020204" pitchFamily="34" charset="0"/>
              </a:rPr>
              <a:t>Our data suggest that establishing continent voiding function in mice is dependent on appropriate urethra epithelial cell fate. Future work to understand mechanisms underlying decreased bladder contractile properties, and urethral cell fate will enhance understanding of the continence mechanism.</a:t>
            </a:r>
          </a:p>
        </p:txBody>
      </p:sp>
    </p:spTree>
    <p:extLst>
      <p:ext uri="{BB962C8B-B14F-4D97-AF65-F5344CB8AC3E}">
        <p14:creationId xmlns:p14="http://schemas.microsoft.com/office/powerpoint/2010/main" val="3594392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41D23-5532-39B9-CA1D-AC9E34CA2C9C}"/>
              </a:ext>
            </a:extLst>
          </p:cNvPr>
          <p:cNvSpPr>
            <a:spLocks noGrp="1"/>
          </p:cNvSpPr>
          <p:nvPr>
            <p:ph type="title"/>
          </p:nvPr>
        </p:nvSpPr>
        <p:spPr/>
        <p:txBody>
          <a:bodyPr/>
          <a:lstStyle/>
          <a:p>
            <a:r>
              <a:rPr lang="en-US" dirty="0"/>
              <a:t>General advice</a:t>
            </a:r>
          </a:p>
        </p:txBody>
      </p:sp>
      <p:sp>
        <p:nvSpPr>
          <p:cNvPr id="3" name="Content Placeholder 2">
            <a:extLst>
              <a:ext uri="{FF2B5EF4-FFF2-40B4-BE49-F238E27FC236}">
                <a16:creationId xmlns:a16="http://schemas.microsoft.com/office/drawing/2014/main" id="{848A5562-BA02-00E3-76A6-D72993414154}"/>
              </a:ext>
            </a:extLst>
          </p:cNvPr>
          <p:cNvSpPr>
            <a:spLocks noGrp="1"/>
          </p:cNvSpPr>
          <p:nvPr>
            <p:ph idx="1"/>
          </p:nvPr>
        </p:nvSpPr>
        <p:spPr/>
        <p:txBody>
          <a:bodyPr/>
          <a:lstStyle/>
          <a:p>
            <a:r>
              <a:rPr lang="en-US" dirty="0"/>
              <a:t>Just start writing</a:t>
            </a:r>
          </a:p>
          <a:p>
            <a:r>
              <a:rPr lang="en-US" dirty="0"/>
              <a:t>Make it long, then edit</a:t>
            </a:r>
          </a:p>
          <a:p>
            <a:r>
              <a:rPr lang="en-US" dirty="0"/>
              <a:t>Peer review </a:t>
            </a:r>
          </a:p>
          <a:p>
            <a:r>
              <a:rPr lang="en-US" dirty="0"/>
              <a:t>As much as possible, take an objective point of view</a:t>
            </a:r>
          </a:p>
          <a:p>
            <a:pPr lvl="1"/>
            <a:r>
              <a:rPr lang="en-US" dirty="0"/>
              <a:t>Have I defined abbreviations? </a:t>
            </a:r>
          </a:p>
          <a:p>
            <a:pPr lvl="1"/>
            <a:r>
              <a:rPr lang="en-US" dirty="0"/>
              <a:t>Have I explained the purpose of the study? </a:t>
            </a:r>
          </a:p>
          <a:p>
            <a:pPr lvl="1"/>
            <a:r>
              <a:rPr lang="en-US" dirty="0"/>
              <a:t>Have I reported on each of the things I mentioned in methods? </a:t>
            </a:r>
          </a:p>
          <a:p>
            <a:pPr lvl="1"/>
            <a:r>
              <a:rPr lang="en-US" dirty="0"/>
              <a:t>Are my conclusions clear and </a:t>
            </a:r>
            <a:r>
              <a:rPr lang="en-US" dirty="0" err="1"/>
              <a:t>conicse</a:t>
            </a:r>
            <a:r>
              <a:rPr lang="en-US" dirty="0"/>
              <a:t>?</a:t>
            </a:r>
          </a:p>
          <a:p>
            <a:pPr lvl="1"/>
            <a:endParaRPr lang="en-US" dirty="0"/>
          </a:p>
        </p:txBody>
      </p:sp>
    </p:spTree>
    <p:extLst>
      <p:ext uri="{BB962C8B-B14F-4D97-AF65-F5344CB8AC3E}">
        <p14:creationId xmlns:p14="http://schemas.microsoft.com/office/powerpoint/2010/main" val="3917851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960AB-49C0-7376-E607-D0E8AD6C2BBF}"/>
              </a:ext>
            </a:extLst>
          </p:cNvPr>
          <p:cNvSpPr>
            <a:spLocks noGrp="1"/>
          </p:cNvSpPr>
          <p:nvPr>
            <p:ph type="title"/>
          </p:nvPr>
        </p:nvSpPr>
        <p:spPr>
          <a:xfrm>
            <a:off x="2621845" y="1968147"/>
            <a:ext cx="10515600" cy="1325563"/>
          </a:xfrm>
        </p:spPr>
        <p:txBody>
          <a:bodyPr/>
          <a:lstStyle/>
          <a:p>
            <a:r>
              <a:rPr lang="en-US" dirty="0"/>
              <a:t>Activity: Abstract Critique</a:t>
            </a:r>
          </a:p>
        </p:txBody>
      </p:sp>
    </p:spTree>
    <p:extLst>
      <p:ext uri="{BB962C8B-B14F-4D97-AF65-F5344CB8AC3E}">
        <p14:creationId xmlns:p14="http://schemas.microsoft.com/office/powerpoint/2010/main" val="1692534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DC666-8057-70A5-0F3E-C7F3D7DA7EF8}"/>
              </a:ext>
            </a:extLst>
          </p:cNvPr>
          <p:cNvSpPr>
            <a:spLocks noGrp="1"/>
          </p:cNvSpPr>
          <p:nvPr>
            <p:ph type="title"/>
          </p:nvPr>
        </p:nvSpPr>
        <p:spPr>
          <a:xfrm>
            <a:off x="702733" y="2103437"/>
            <a:ext cx="10515600" cy="1325563"/>
          </a:xfrm>
        </p:spPr>
        <p:txBody>
          <a:bodyPr>
            <a:normAutofit/>
          </a:bodyPr>
          <a:lstStyle/>
          <a:p>
            <a:pPr algn="ctr"/>
            <a:r>
              <a:rPr lang="en-US" sz="7200" b="1" dirty="0"/>
              <a:t>Scientific Posters</a:t>
            </a:r>
          </a:p>
        </p:txBody>
      </p:sp>
    </p:spTree>
    <p:extLst>
      <p:ext uri="{BB962C8B-B14F-4D97-AF65-F5344CB8AC3E}">
        <p14:creationId xmlns:p14="http://schemas.microsoft.com/office/powerpoint/2010/main" val="1776792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39692-91F1-B2B2-C4DC-1C878AA68693}"/>
              </a:ext>
            </a:extLst>
          </p:cNvPr>
          <p:cNvSpPr>
            <a:spLocks noGrp="1"/>
          </p:cNvSpPr>
          <p:nvPr>
            <p:ph type="title"/>
          </p:nvPr>
        </p:nvSpPr>
        <p:spPr/>
        <p:txBody>
          <a:bodyPr/>
          <a:lstStyle/>
          <a:p>
            <a:r>
              <a:rPr lang="en-US" dirty="0"/>
              <a:t>What is a poster?</a:t>
            </a:r>
          </a:p>
        </p:txBody>
      </p:sp>
      <p:sp>
        <p:nvSpPr>
          <p:cNvPr id="3" name="Content Placeholder 2">
            <a:extLst>
              <a:ext uri="{FF2B5EF4-FFF2-40B4-BE49-F238E27FC236}">
                <a16:creationId xmlns:a16="http://schemas.microsoft.com/office/drawing/2014/main" id="{599711AE-91B0-6DB1-4561-260D02529BCC}"/>
              </a:ext>
            </a:extLst>
          </p:cNvPr>
          <p:cNvSpPr>
            <a:spLocks noGrp="1"/>
          </p:cNvSpPr>
          <p:nvPr>
            <p:ph idx="1"/>
          </p:nvPr>
        </p:nvSpPr>
        <p:spPr/>
        <p:txBody>
          <a:bodyPr/>
          <a:lstStyle/>
          <a:p>
            <a:r>
              <a:rPr lang="en-US" dirty="0"/>
              <a:t>A graphical representation of your abstract </a:t>
            </a:r>
          </a:p>
          <a:p>
            <a:pPr lvl="1"/>
            <a:r>
              <a:rPr lang="en-US" dirty="0"/>
              <a:t>Separate sections for intro, methods, results, conclusions</a:t>
            </a:r>
          </a:p>
          <a:p>
            <a:r>
              <a:rPr lang="en-US" dirty="0"/>
              <a:t>Limit text as much as possible </a:t>
            </a:r>
          </a:p>
          <a:p>
            <a:pPr lvl="1"/>
            <a:r>
              <a:rPr lang="en-US" dirty="0"/>
              <a:t>Less than 1000 words</a:t>
            </a:r>
          </a:p>
          <a:p>
            <a:r>
              <a:rPr lang="en-US" dirty="0"/>
              <a:t> A visual guide for an experimental elevator pitch</a:t>
            </a:r>
          </a:p>
          <a:p>
            <a:pPr lvl="1"/>
            <a:r>
              <a:rPr lang="en-US" dirty="0"/>
              <a:t>A 1-2 minute ‘speech’ explaining what you did, how you did it, and why it was important</a:t>
            </a:r>
          </a:p>
          <a:p>
            <a:r>
              <a:rPr lang="en-US" dirty="0"/>
              <a:t>Marketing for your science</a:t>
            </a:r>
          </a:p>
          <a:p>
            <a:pPr lvl="1"/>
            <a:r>
              <a:rPr lang="en-US" dirty="0"/>
              <a:t>Advertisement for your lab</a:t>
            </a:r>
          </a:p>
          <a:p>
            <a:pPr lvl="1"/>
            <a:endParaRPr lang="en-US" dirty="0"/>
          </a:p>
          <a:p>
            <a:pPr lvl="1"/>
            <a:endParaRPr lang="en-US" dirty="0"/>
          </a:p>
        </p:txBody>
      </p:sp>
    </p:spTree>
    <p:extLst>
      <p:ext uri="{BB962C8B-B14F-4D97-AF65-F5344CB8AC3E}">
        <p14:creationId xmlns:p14="http://schemas.microsoft.com/office/powerpoint/2010/main" val="2165197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65976-45AB-B9CF-5710-8F1EB113C83C}"/>
              </a:ext>
            </a:extLst>
          </p:cNvPr>
          <p:cNvSpPr>
            <a:spLocks noGrp="1"/>
          </p:cNvSpPr>
          <p:nvPr>
            <p:ph type="title"/>
          </p:nvPr>
        </p:nvSpPr>
        <p:spPr/>
        <p:txBody>
          <a:bodyPr/>
          <a:lstStyle/>
          <a:p>
            <a:endParaRPr lang="en-US" dirty="0"/>
          </a:p>
        </p:txBody>
      </p:sp>
      <p:pic>
        <p:nvPicPr>
          <p:cNvPr id="4" name="Content Placeholder 3">
            <a:extLst>
              <a:ext uri="{FF2B5EF4-FFF2-40B4-BE49-F238E27FC236}">
                <a16:creationId xmlns:a16="http://schemas.microsoft.com/office/drawing/2014/main" id="{8DDDC2A9-2DA6-6361-16A4-523E017586E6}"/>
              </a:ext>
            </a:extLst>
          </p:cNvPr>
          <p:cNvPicPr>
            <a:picLocks noGrp="1" noChangeAspect="1"/>
          </p:cNvPicPr>
          <p:nvPr>
            <p:ph idx="1"/>
          </p:nvPr>
        </p:nvPicPr>
        <p:blipFill>
          <a:blip r:embed="rId2"/>
          <a:stretch>
            <a:fillRect/>
          </a:stretch>
        </p:blipFill>
        <p:spPr>
          <a:xfrm>
            <a:off x="732840" y="110585"/>
            <a:ext cx="10758747" cy="6636831"/>
          </a:xfrm>
          <a:prstGeom prst="rect">
            <a:avLst/>
          </a:prstGeom>
        </p:spPr>
      </p:pic>
    </p:spTree>
    <p:extLst>
      <p:ext uri="{BB962C8B-B14F-4D97-AF65-F5344CB8AC3E}">
        <p14:creationId xmlns:p14="http://schemas.microsoft.com/office/powerpoint/2010/main" val="2581498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40F92-00A3-5D48-B874-5880650367DC}"/>
              </a:ext>
            </a:extLst>
          </p:cNvPr>
          <p:cNvSpPr>
            <a:spLocks noGrp="1"/>
          </p:cNvSpPr>
          <p:nvPr>
            <p:ph type="title"/>
          </p:nvPr>
        </p:nvSpPr>
        <p:spPr>
          <a:xfrm>
            <a:off x="838200" y="2103437"/>
            <a:ext cx="10515600" cy="1325563"/>
          </a:xfrm>
        </p:spPr>
        <p:txBody>
          <a:bodyPr>
            <a:normAutofit/>
          </a:bodyPr>
          <a:lstStyle/>
          <a:p>
            <a:pPr algn="ctr"/>
            <a:r>
              <a:rPr lang="en-US" sz="7200" dirty="0"/>
              <a:t>Abstracts</a:t>
            </a:r>
          </a:p>
        </p:txBody>
      </p:sp>
    </p:spTree>
    <p:extLst>
      <p:ext uri="{BB962C8B-B14F-4D97-AF65-F5344CB8AC3E}">
        <p14:creationId xmlns:p14="http://schemas.microsoft.com/office/powerpoint/2010/main" val="3395034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65976-45AB-B9CF-5710-8F1EB113C83C}"/>
              </a:ext>
            </a:extLst>
          </p:cNvPr>
          <p:cNvSpPr>
            <a:spLocks noGrp="1"/>
          </p:cNvSpPr>
          <p:nvPr>
            <p:ph type="title"/>
          </p:nvPr>
        </p:nvSpPr>
        <p:spPr/>
        <p:txBody>
          <a:bodyPr/>
          <a:lstStyle/>
          <a:p>
            <a:r>
              <a:rPr lang="en-US" dirty="0"/>
              <a:t>First: Check your guidelines for size!</a:t>
            </a:r>
          </a:p>
        </p:txBody>
      </p:sp>
      <p:sp>
        <p:nvSpPr>
          <p:cNvPr id="3" name="Content Placeholder 2">
            <a:extLst>
              <a:ext uri="{FF2B5EF4-FFF2-40B4-BE49-F238E27FC236}">
                <a16:creationId xmlns:a16="http://schemas.microsoft.com/office/drawing/2014/main" id="{25CB29F1-5571-E4C3-E877-352404142449}"/>
              </a:ext>
            </a:extLst>
          </p:cNvPr>
          <p:cNvSpPr>
            <a:spLocks noGrp="1"/>
          </p:cNvSpPr>
          <p:nvPr>
            <p:ph idx="1"/>
          </p:nvPr>
        </p:nvSpPr>
        <p:spPr/>
        <p:txBody>
          <a:bodyPr/>
          <a:lstStyle/>
          <a:p>
            <a:r>
              <a:rPr lang="en-US" dirty="0"/>
              <a:t>Meeting guidelines will tell you size of poster boards</a:t>
            </a:r>
          </a:p>
          <a:p>
            <a:r>
              <a:rPr lang="en-US" dirty="0"/>
              <a:t>You can change size of slide in </a:t>
            </a:r>
            <a:r>
              <a:rPr lang="en-US" dirty="0" err="1"/>
              <a:t>Powerpoint</a:t>
            </a:r>
            <a:r>
              <a:rPr lang="en-US" dirty="0"/>
              <a:t>, </a:t>
            </a:r>
            <a:r>
              <a:rPr lang="en-US" dirty="0" err="1"/>
              <a:t>etc</a:t>
            </a:r>
            <a:endParaRPr lang="en-US" dirty="0"/>
          </a:p>
          <a:p>
            <a:pPr lvl="1"/>
            <a:r>
              <a:rPr lang="en-US" dirty="0"/>
              <a:t>Design&gt;Slide Size&gt;Page Setup</a:t>
            </a:r>
          </a:p>
          <a:p>
            <a:pPr lvl="1"/>
            <a:r>
              <a:rPr lang="en-US" dirty="0"/>
              <a:t>Maximum length/width is less than most posters, set for half of poster size and double it when sending to the printer</a:t>
            </a:r>
          </a:p>
          <a:p>
            <a:endParaRPr lang="en-US" dirty="0"/>
          </a:p>
        </p:txBody>
      </p:sp>
    </p:spTree>
    <p:extLst>
      <p:ext uri="{BB962C8B-B14F-4D97-AF65-F5344CB8AC3E}">
        <p14:creationId xmlns:p14="http://schemas.microsoft.com/office/powerpoint/2010/main" val="1235253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A0094-3CD4-1E8F-CF97-F6018813A09D}"/>
              </a:ext>
            </a:extLst>
          </p:cNvPr>
          <p:cNvSpPr>
            <a:spLocks noGrp="1"/>
          </p:cNvSpPr>
          <p:nvPr>
            <p:ph type="title"/>
          </p:nvPr>
        </p:nvSpPr>
        <p:spPr/>
        <p:txBody>
          <a:bodyPr/>
          <a:lstStyle/>
          <a:p>
            <a:r>
              <a:rPr lang="en-US" dirty="0"/>
              <a:t>Title</a:t>
            </a:r>
          </a:p>
        </p:txBody>
      </p:sp>
      <p:sp>
        <p:nvSpPr>
          <p:cNvPr id="3" name="Content Placeholder 2">
            <a:extLst>
              <a:ext uri="{FF2B5EF4-FFF2-40B4-BE49-F238E27FC236}">
                <a16:creationId xmlns:a16="http://schemas.microsoft.com/office/drawing/2014/main" id="{3CD48AC6-8D81-A069-64D3-B3BD3DCCE336}"/>
              </a:ext>
            </a:extLst>
          </p:cNvPr>
          <p:cNvSpPr>
            <a:spLocks noGrp="1"/>
          </p:cNvSpPr>
          <p:nvPr>
            <p:ph idx="1"/>
          </p:nvPr>
        </p:nvSpPr>
        <p:spPr/>
        <p:txBody>
          <a:bodyPr/>
          <a:lstStyle/>
          <a:p>
            <a:r>
              <a:rPr lang="en-US" dirty="0"/>
              <a:t>Should be descriptive of your findings </a:t>
            </a:r>
          </a:p>
          <a:p>
            <a:r>
              <a:rPr lang="en-US" dirty="0"/>
              <a:t>Try to make it interesting</a:t>
            </a:r>
          </a:p>
          <a:p>
            <a:r>
              <a:rPr lang="en-US" dirty="0"/>
              <a:t>Example: </a:t>
            </a:r>
          </a:p>
          <a:p>
            <a:pPr lvl="1"/>
            <a:r>
              <a:rPr lang="en-US" dirty="0"/>
              <a:t>“Genetic and RNA sequencing study of kidney stones in dogs” vs.</a:t>
            </a:r>
          </a:p>
          <a:p>
            <a:pPr lvl="1"/>
            <a:r>
              <a:rPr lang="en-US" dirty="0"/>
              <a:t>“Expression </a:t>
            </a:r>
            <a:r>
              <a:rPr lang="en-US" dirty="0" err="1"/>
              <a:t>quantitive</a:t>
            </a:r>
            <a:r>
              <a:rPr lang="en-US" dirty="0"/>
              <a:t> trait loci (</a:t>
            </a:r>
            <a:r>
              <a:rPr lang="en-US" dirty="0" err="1"/>
              <a:t>eQTL</a:t>
            </a:r>
            <a:r>
              <a:rPr lang="en-US" dirty="0"/>
              <a:t>) analysis identifies genetic mutation affecting </a:t>
            </a:r>
            <a:r>
              <a:rPr lang="en-US" i="1" dirty="0"/>
              <a:t>CASR</a:t>
            </a:r>
            <a:r>
              <a:rPr lang="en-US" dirty="0"/>
              <a:t> expression is associated with spontaneous kidney stone disease in Miniature Schnauzer dogs”</a:t>
            </a:r>
          </a:p>
          <a:p>
            <a:endParaRPr lang="en-US" dirty="0"/>
          </a:p>
          <a:p>
            <a:r>
              <a:rPr lang="en-US" dirty="0"/>
              <a:t>Look at the conclusion from your abstract for guidance</a:t>
            </a:r>
          </a:p>
        </p:txBody>
      </p:sp>
    </p:spTree>
    <p:extLst>
      <p:ext uri="{BB962C8B-B14F-4D97-AF65-F5344CB8AC3E}">
        <p14:creationId xmlns:p14="http://schemas.microsoft.com/office/powerpoint/2010/main" val="25291567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91747-DABA-2905-CA1A-AA0DBB9E64DA}"/>
              </a:ext>
            </a:extLst>
          </p:cNvPr>
          <p:cNvSpPr>
            <a:spLocks noGrp="1"/>
          </p:cNvSpPr>
          <p:nvPr>
            <p:ph type="title"/>
          </p:nvPr>
        </p:nvSpPr>
        <p:spPr/>
        <p:txBody>
          <a:bodyPr/>
          <a:lstStyle/>
          <a:p>
            <a:r>
              <a:rPr lang="en-US" dirty="0"/>
              <a:t>Conclusions from abstracts: Can you make a title?</a:t>
            </a:r>
          </a:p>
        </p:txBody>
      </p:sp>
      <p:sp>
        <p:nvSpPr>
          <p:cNvPr id="5" name="TextBox 4">
            <a:extLst>
              <a:ext uri="{FF2B5EF4-FFF2-40B4-BE49-F238E27FC236}">
                <a16:creationId xmlns:a16="http://schemas.microsoft.com/office/drawing/2014/main" id="{8951E411-E798-CFB5-D8C7-0750861CFC24}"/>
              </a:ext>
            </a:extLst>
          </p:cNvPr>
          <p:cNvSpPr txBox="1"/>
          <p:nvPr/>
        </p:nvSpPr>
        <p:spPr>
          <a:xfrm>
            <a:off x="838200" y="1690690"/>
            <a:ext cx="9895114" cy="923330"/>
          </a:xfrm>
          <a:prstGeom prst="rect">
            <a:avLst/>
          </a:prstGeom>
          <a:noFill/>
          <a:ln>
            <a:solidFill>
              <a:schemeClr val="tx1"/>
            </a:solidFill>
          </a:ln>
        </p:spPr>
        <p:txBody>
          <a:bodyPr wrap="square">
            <a:spAutoFit/>
          </a:bodyPr>
          <a:lstStyle/>
          <a:p>
            <a:r>
              <a:rPr lang="en-US" dirty="0">
                <a:latin typeface="ArialMT"/>
                <a:ea typeface="Calibri" panose="020F0502020204030204" pitchFamily="34" charset="0"/>
                <a:cs typeface="Times New Roman" panose="02020603050405020304" pitchFamily="18" charset="0"/>
              </a:rPr>
              <a:t>Intermittent reports have linked arachidonic acid metabolism, calcium homeostasis and kidney stones, with focus on dietary intake as a risk factor. Our findings suggest this link may be related to a genetic anomaly in arachidonic acid metabolism.</a:t>
            </a:r>
            <a:r>
              <a:rPr lang="en-US" dirty="0"/>
              <a:t> </a:t>
            </a:r>
          </a:p>
        </p:txBody>
      </p:sp>
      <p:sp>
        <p:nvSpPr>
          <p:cNvPr id="6" name="TextBox 5">
            <a:extLst>
              <a:ext uri="{FF2B5EF4-FFF2-40B4-BE49-F238E27FC236}">
                <a16:creationId xmlns:a16="http://schemas.microsoft.com/office/drawing/2014/main" id="{08F49F6F-7B0F-6B62-737E-49D7FF6AB5E1}"/>
              </a:ext>
            </a:extLst>
          </p:cNvPr>
          <p:cNvSpPr txBox="1"/>
          <p:nvPr/>
        </p:nvSpPr>
        <p:spPr>
          <a:xfrm>
            <a:off x="838200" y="2891136"/>
            <a:ext cx="9895114" cy="1477328"/>
          </a:xfrm>
          <a:prstGeom prst="rect">
            <a:avLst/>
          </a:prstGeom>
          <a:noFill/>
          <a:ln>
            <a:solidFill>
              <a:schemeClr val="tx1"/>
            </a:solidFill>
          </a:ln>
        </p:spPr>
        <p:txBody>
          <a:bodyPr wrap="square">
            <a:spAutoFit/>
          </a:bodyPr>
          <a:lstStyle/>
          <a:p>
            <a:r>
              <a:rPr lang="en-US" dirty="0">
                <a:latin typeface="Helvetica" pitchFamily="2" charset="0"/>
              </a:rPr>
              <a:t>Patients requiring oral and/or enteral nutrition support are at risk for a high exogenous oxalate load depending on the formula ingested and on the bioavailability of oxalate. Patients with a history of or at high risk for urolithiasis would benefit from strategies to reduce the bioavailability of oxalate and urinary oxalate excretion, which may include supplemental calcium with feedings or use of an appropriate lower oxalate formula.</a:t>
            </a:r>
          </a:p>
        </p:txBody>
      </p:sp>
      <p:sp>
        <p:nvSpPr>
          <p:cNvPr id="7" name="TextBox 6">
            <a:extLst>
              <a:ext uri="{FF2B5EF4-FFF2-40B4-BE49-F238E27FC236}">
                <a16:creationId xmlns:a16="http://schemas.microsoft.com/office/drawing/2014/main" id="{472919CE-B76B-05C6-F95E-ABF85D44B643}"/>
              </a:ext>
            </a:extLst>
          </p:cNvPr>
          <p:cNvSpPr txBox="1"/>
          <p:nvPr/>
        </p:nvSpPr>
        <p:spPr>
          <a:xfrm>
            <a:off x="838200" y="4645580"/>
            <a:ext cx="9895114" cy="1200329"/>
          </a:xfrm>
          <a:prstGeom prst="rect">
            <a:avLst/>
          </a:prstGeom>
          <a:noFill/>
          <a:ln>
            <a:solidFill>
              <a:schemeClr val="tx1"/>
            </a:solidFill>
          </a:ln>
        </p:spPr>
        <p:txBody>
          <a:bodyPr wrap="square">
            <a:spAutoFit/>
          </a:bodyPr>
          <a:lstStyle/>
          <a:p>
            <a:r>
              <a:rPr lang="en-US" dirty="0">
                <a:latin typeface="Arial" panose="020B0604020202020204" pitchFamily="34" charset="0"/>
                <a:cs typeface="Arial" panose="020B0604020202020204" pitchFamily="34" charset="0"/>
              </a:rPr>
              <a:t>Our data suggest that establishing continent voiding function in mice is dependent on appropriate urethra epithelial cell fate. Future work to understand mechanisms underlying decreased bladder contractile properties, and urethral cell fate will enhance understanding of the continence mechanism.</a:t>
            </a:r>
          </a:p>
        </p:txBody>
      </p:sp>
    </p:spTree>
    <p:extLst>
      <p:ext uri="{BB962C8B-B14F-4D97-AF65-F5344CB8AC3E}">
        <p14:creationId xmlns:p14="http://schemas.microsoft.com/office/powerpoint/2010/main" val="2631621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E0749-ACC9-DAEF-48BD-55A7B016A616}"/>
              </a:ext>
            </a:extLst>
          </p:cNvPr>
          <p:cNvSpPr>
            <a:spLocks noGrp="1"/>
          </p:cNvSpPr>
          <p:nvPr>
            <p:ph type="title"/>
          </p:nvPr>
        </p:nvSpPr>
        <p:spPr/>
        <p:txBody>
          <a:bodyPr/>
          <a:lstStyle/>
          <a:p>
            <a:r>
              <a:rPr lang="en-US" dirty="0"/>
              <a:t>Should I include the abstract on my poster?</a:t>
            </a:r>
          </a:p>
        </p:txBody>
      </p:sp>
      <p:sp>
        <p:nvSpPr>
          <p:cNvPr id="3" name="Content Placeholder 2">
            <a:extLst>
              <a:ext uri="{FF2B5EF4-FFF2-40B4-BE49-F238E27FC236}">
                <a16:creationId xmlns:a16="http://schemas.microsoft.com/office/drawing/2014/main" id="{DCA2F5CB-B428-524E-12AE-C49A9051B510}"/>
              </a:ext>
            </a:extLst>
          </p:cNvPr>
          <p:cNvSpPr>
            <a:spLocks noGrp="1"/>
          </p:cNvSpPr>
          <p:nvPr>
            <p:ph idx="1"/>
          </p:nvPr>
        </p:nvSpPr>
        <p:spPr/>
        <p:txBody>
          <a:bodyPr/>
          <a:lstStyle/>
          <a:p>
            <a:r>
              <a:rPr lang="en-US" dirty="0"/>
              <a:t>No</a:t>
            </a:r>
          </a:p>
          <a:p>
            <a:r>
              <a:rPr lang="en-US" dirty="0"/>
              <a:t>The poster IS the abstract</a:t>
            </a:r>
          </a:p>
          <a:p>
            <a:r>
              <a:rPr lang="en-US" dirty="0"/>
              <a:t>Looks very wordy on the poster </a:t>
            </a:r>
          </a:p>
          <a:p>
            <a:r>
              <a:rPr lang="en-US" dirty="0"/>
              <a:t>Takes up valuable space</a:t>
            </a:r>
          </a:p>
        </p:txBody>
      </p:sp>
    </p:spTree>
    <p:extLst>
      <p:ext uri="{BB962C8B-B14F-4D97-AF65-F5344CB8AC3E}">
        <p14:creationId xmlns:p14="http://schemas.microsoft.com/office/powerpoint/2010/main" val="22714817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A6A13-76B5-736A-987F-9111BAF55F3C}"/>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A74ECC1A-8498-C738-BDF7-4B68F7A9E387}"/>
              </a:ext>
            </a:extLst>
          </p:cNvPr>
          <p:cNvSpPr>
            <a:spLocks noGrp="1"/>
          </p:cNvSpPr>
          <p:nvPr>
            <p:ph idx="1"/>
          </p:nvPr>
        </p:nvSpPr>
        <p:spPr/>
        <p:txBody>
          <a:bodyPr/>
          <a:lstStyle/>
          <a:p>
            <a:r>
              <a:rPr lang="en-US" dirty="0"/>
              <a:t>Use your abstract as a guide</a:t>
            </a:r>
          </a:p>
          <a:p>
            <a:r>
              <a:rPr lang="en-US" dirty="0"/>
              <a:t>Audience: Someone who knows science, but is probably unfamiliar with your specific topic</a:t>
            </a:r>
          </a:p>
          <a:p>
            <a:r>
              <a:rPr lang="en-US" dirty="0"/>
              <a:t>What are you studying and why is it important? </a:t>
            </a:r>
          </a:p>
          <a:p>
            <a:r>
              <a:rPr lang="en-US" dirty="0"/>
              <a:t>1-2 bullet points to establish background/importance</a:t>
            </a:r>
          </a:p>
          <a:p>
            <a:r>
              <a:rPr lang="en-US" dirty="0"/>
              <a:t>What does someone need to know to understand what you did?</a:t>
            </a:r>
          </a:p>
          <a:p>
            <a:r>
              <a:rPr lang="en-US" b="1" dirty="0"/>
              <a:t>State your hypothesis here</a:t>
            </a:r>
          </a:p>
        </p:txBody>
      </p:sp>
    </p:spTree>
    <p:extLst>
      <p:ext uri="{BB962C8B-B14F-4D97-AF65-F5344CB8AC3E}">
        <p14:creationId xmlns:p14="http://schemas.microsoft.com/office/powerpoint/2010/main" val="2249398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0F394-CCF0-3EBA-0B51-63C3F6F669F8}"/>
              </a:ext>
            </a:extLst>
          </p:cNvPr>
          <p:cNvSpPr>
            <a:spLocks noGrp="1"/>
          </p:cNvSpPr>
          <p:nvPr>
            <p:ph type="title"/>
          </p:nvPr>
        </p:nvSpPr>
        <p:spPr/>
        <p:txBody>
          <a:bodyPr/>
          <a:lstStyle/>
          <a:p>
            <a:r>
              <a:rPr lang="en-US" dirty="0"/>
              <a:t>Materials and Methods</a:t>
            </a:r>
          </a:p>
        </p:txBody>
      </p:sp>
      <p:sp>
        <p:nvSpPr>
          <p:cNvPr id="3" name="Content Placeholder 2">
            <a:extLst>
              <a:ext uri="{FF2B5EF4-FFF2-40B4-BE49-F238E27FC236}">
                <a16:creationId xmlns:a16="http://schemas.microsoft.com/office/drawing/2014/main" id="{5357B72A-9D76-FB13-2D56-77D38B4958E6}"/>
              </a:ext>
            </a:extLst>
          </p:cNvPr>
          <p:cNvSpPr>
            <a:spLocks noGrp="1"/>
          </p:cNvSpPr>
          <p:nvPr>
            <p:ph idx="1"/>
          </p:nvPr>
        </p:nvSpPr>
        <p:spPr/>
        <p:txBody>
          <a:bodyPr/>
          <a:lstStyle/>
          <a:p>
            <a:r>
              <a:rPr lang="en-US" dirty="0"/>
              <a:t>Explain what you did, brevity is key</a:t>
            </a:r>
          </a:p>
          <a:p>
            <a:r>
              <a:rPr lang="en-US" dirty="0"/>
              <a:t>Mention your statistical analysis</a:t>
            </a:r>
          </a:p>
          <a:p>
            <a:r>
              <a:rPr lang="en-US" dirty="0"/>
              <a:t>Can you include a photograph?</a:t>
            </a:r>
          </a:p>
          <a:p>
            <a:r>
              <a:rPr lang="en-US" dirty="0"/>
              <a:t>Can you make your experimental design into a figure? </a:t>
            </a:r>
          </a:p>
        </p:txBody>
      </p:sp>
    </p:spTree>
    <p:extLst>
      <p:ext uri="{BB962C8B-B14F-4D97-AF65-F5344CB8AC3E}">
        <p14:creationId xmlns:p14="http://schemas.microsoft.com/office/powerpoint/2010/main" val="6397101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91495-2971-95BD-6256-F9C6E0CB246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654CC27-A503-C828-BD5F-CB3C06E0A90B}"/>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3CDE21F3-E1EF-300D-9D72-154622DE4D7A}"/>
              </a:ext>
            </a:extLst>
          </p:cNvPr>
          <p:cNvPicPr>
            <a:picLocks noChangeAspect="1"/>
          </p:cNvPicPr>
          <p:nvPr/>
        </p:nvPicPr>
        <p:blipFill rotWithShape="1">
          <a:blip r:embed="rId2"/>
          <a:srcRect r="36567"/>
          <a:stretch/>
        </p:blipFill>
        <p:spPr>
          <a:xfrm>
            <a:off x="2102555" y="567740"/>
            <a:ext cx="7707490" cy="5722519"/>
          </a:xfrm>
          <a:prstGeom prst="rect">
            <a:avLst/>
          </a:prstGeom>
          <a:ln>
            <a:solidFill>
              <a:schemeClr val="tx1"/>
            </a:solidFill>
          </a:ln>
        </p:spPr>
      </p:pic>
    </p:spTree>
    <p:extLst>
      <p:ext uri="{BB962C8B-B14F-4D97-AF65-F5344CB8AC3E}">
        <p14:creationId xmlns:p14="http://schemas.microsoft.com/office/powerpoint/2010/main" val="10341915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39722-FBC6-006C-13B7-0B0B06343BE1}"/>
              </a:ext>
            </a:extLst>
          </p:cNvPr>
          <p:cNvSpPr>
            <a:spLocks noGrp="1"/>
          </p:cNvSpPr>
          <p:nvPr>
            <p:ph type="title"/>
          </p:nvPr>
        </p:nvSpPr>
        <p:spPr/>
        <p:txBody>
          <a:bodyPr/>
          <a:lstStyle/>
          <a:p>
            <a:r>
              <a:rPr lang="en-US" dirty="0"/>
              <a:t>Results</a:t>
            </a:r>
          </a:p>
        </p:txBody>
      </p:sp>
      <p:sp>
        <p:nvSpPr>
          <p:cNvPr id="3" name="Content Placeholder 2">
            <a:extLst>
              <a:ext uri="{FF2B5EF4-FFF2-40B4-BE49-F238E27FC236}">
                <a16:creationId xmlns:a16="http://schemas.microsoft.com/office/drawing/2014/main" id="{83949DC2-DE5A-AFCA-4370-F486075F8D23}"/>
              </a:ext>
            </a:extLst>
          </p:cNvPr>
          <p:cNvSpPr>
            <a:spLocks noGrp="1"/>
          </p:cNvSpPr>
          <p:nvPr>
            <p:ph idx="1"/>
          </p:nvPr>
        </p:nvSpPr>
        <p:spPr/>
        <p:txBody>
          <a:bodyPr/>
          <a:lstStyle/>
          <a:p>
            <a:r>
              <a:rPr lang="en-US" dirty="0"/>
              <a:t>Should take up the most space</a:t>
            </a:r>
          </a:p>
          <a:p>
            <a:r>
              <a:rPr lang="en-US" dirty="0"/>
              <a:t>Lead with whether your experiment worked</a:t>
            </a:r>
          </a:p>
          <a:p>
            <a:pPr lvl="1"/>
            <a:r>
              <a:rPr lang="en-US" dirty="0"/>
              <a:t>“135 SNPs met genome wide significance” </a:t>
            </a:r>
          </a:p>
          <a:p>
            <a:pPr lvl="1"/>
            <a:r>
              <a:rPr lang="en-US" dirty="0"/>
              <a:t>“Diabetic patients who were also taller than average were significantly more likely to develop kidney stones”</a:t>
            </a:r>
          </a:p>
          <a:p>
            <a:r>
              <a:rPr lang="en-US" dirty="0"/>
              <a:t>Don’t tell them, show them</a:t>
            </a:r>
          </a:p>
          <a:p>
            <a:r>
              <a:rPr lang="en-US" dirty="0"/>
              <a:t>Tables are fine, graphs/figures are better</a:t>
            </a:r>
          </a:p>
        </p:txBody>
      </p:sp>
    </p:spTree>
    <p:extLst>
      <p:ext uri="{BB962C8B-B14F-4D97-AF65-F5344CB8AC3E}">
        <p14:creationId xmlns:p14="http://schemas.microsoft.com/office/powerpoint/2010/main" val="27737831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3B89D-FFEA-1C5C-8566-21E09305E8F3}"/>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37FA9882-1E81-2383-E533-C37DF68A970E}"/>
              </a:ext>
            </a:extLst>
          </p:cNvPr>
          <p:cNvSpPr>
            <a:spLocks noGrp="1"/>
          </p:cNvSpPr>
          <p:nvPr>
            <p:ph idx="1"/>
          </p:nvPr>
        </p:nvSpPr>
        <p:spPr/>
        <p:txBody>
          <a:bodyPr/>
          <a:lstStyle/>
          <a:p>
            <a:r>
              <a:rPr lang="en-US" dirty="0"/>
              <a:t>State your major result</a:t>
            </a:r>
          </a:p>
          <a:p>
            <a:r>
              <a:rPr lang="en-US" dirty="0"/>
              <a:t>Why is this interesting? </a:t>
            </a:r>
          </a:p>
          <a:p>
            <a:r>
              <a:rPr lang="en-US" dirty="0"/>
              <a:t>What is the relevance of this finding to the broader scientific community? </a:t>
            </a:r>
          </a:p>
          <a:p>
            <a:r>
              <a:rPr lang="en-US" dirty="0"/>
              <a:t>Include a sentence or 2 about future directions for this work</a:t>
            </a:r>
          </a:p>
          <a:p>
            <a:endParaRPr lang="en-US" dirty="0"/>
          </a:p>
        </p:txBody>
      </p:sp>
    </p:spTree>
    <p:extLst>
      <p:ext uri="{BB962C8B-B14F-4D97-AF65-F5344CB8AC3E}">
        <p14:creationId xmlns:p14="http://schemas.microsoft.com/office/powerpoint/2010/main" val="26038335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0307-18F6-32AF-7FEA-F15859D8222F}"/>
              </a:ext>
            </a:extLst>
          </p:cNvPr>
          <p:cNvSpPr>
            <a:spLocks noGrp="1"/>
          </p:cNvSpPr>
          <p:nvPr>
            <p:ph type="title"/>
          </p:nvPr>
        </p:nvSpPr>
        <p:spPr/>
        <p:txBody>
          <a:bodyPr/>
          <a:lstStyle/>
          <a:p>
            <a:r>
              <a:rPr lang="en-US" dirty="0"/>
              <a:t>Acknowledgements </a:t>
            </a:r>
          </a:p>
        </p:txBody>
      </p:sp>
      <p:sp>
        <p:nvSpPr>
          <p:cNvPr id="3" name="Content Placeholder 2">
            <a:extLst>
              <a:ext uri="{FF2B5EF4-FFF2-40B4-BE49-F238E27FC236}">
                <a16:creationId xmlns:a16="http://schemas.microsoft.com/office/drawing/2014/main" id="{2AFEEF81-6B98-91E9-6958-0A25298A8DB3}"/>
              </a:ext>
            </a:extLst>
          </p:cNvPr>
          <p:cNvSpPr>
            <a:spLocks noGrp="1"/>
          </p:cNvSpPr>
          <p:nvPr>
            <p:ph idx="1"/>
          </p:nvPr>
        </p:nvSpPr>
        <p:spPr/>
        <p:txBody>
          <a:bodyPr/>
          <a:lstStyle/>
          <a:p>
            <a:r>
              <a:rPr lang="en-US" dirty="0"/>
              <a:t>Briefly thank individuals for specific contributions to the work</a:t>
            </a:r>
          </a:p>
          <a:p>
            <a:r>
              <a:rPr lang="en-US" dirty="0"/>
              <a:t>List funding sources for the study/individuals involved in the study</a:t>
            </a:r>
          </a:p>
          <a:p>
            <a:r>
              <a:rPr lang="en-US" dirty="0"/>
              <a:t>List disclosures or conflicts of interest</a:t>
            </a:r>
          </a:p>
        </p:txBody>
      </p:sp>
    </p:spTree>
    <p:extLst>
      <p:ext uri="{BB962C8B-B14F-4D97-AF65-F5344CB8AC3E}">
        <p14:creationId xmlns:p14="http://schemas.microsoft.com/office/powerpoint/2010/main" val="1925610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D4E03-CE72-00D4-6426-6848E4B8E823}"/>
              </a:ext>
            </a:extLst>
          </p:cNvPr>
          <p:cNvSpPr>
            <a:spLocks noGrp="1"/>
          </p:cNvSpPr>
          <p:nvPr>
            <p:ph type="title"/>
          </p:nvPr>
        </p:nvSpPr>
        <p:spPr/>
        <p:txBody>
          <a:bodyPr/>
          <a:lstStyle/>
          <a:p>
            <a:r>
              <a:rPr lang="en-US" dirty="0"/>
              <a:t>Step One: Check your guidelines</a:t>
            </a:r>
          </a:p>
        </p:txBody>
      </p:sp>
      <p:sp>
        <p:nvSpPr>
          <p:cNvPr id="3" name="Content Placeholder 2">
            <a:extLst>
              <a:ext uri="{FF2B5EF4-FFF2-40B4-BE49-F238E27FC236}">
                <a16:creationId xmlns:a16="http://schemas.microsoft.com/office/drawing/2014/main" id="{3F49D5DF-B8E4-AE69-3CC1-7E0B02F95A56}"/>
              </a:ext>
            </a:extLst>
          </p:cNvPr>
          <p:cNvSpPr>
            <a:spLocks noGrp="1"/>
          </p:cNvSpPr>
          <p:nvPr>
            <p:ph idx="1"/>
          </p:nvPr>
        </p:nvSpPr>
        <p:spPr/>
        <p:txBody>
          <a:bodyPr/>
          <a:lstStyle/>
          <a:p>
            <a:r>
              <a:rPr lang="en-US" dirty="0"/>
              <a:t>Requirements vary widely for different meetings, journals</a:t>
            </a:r>
          </a:p>
          <a:p>
            <a:r>
              <a:rPr lang="en-US" dirty="0"/>
              <a:t>Length limits</a:t>
            </a:r>
          </a:p>
          <a:p>
            <a:r>
              <a:rPr lang="en-US" dirty="0"/>
              <a:t>Discrete format vs. one paragraph</a:t>
            </a:r>
          </a:p>
          <a:p>
            <a:r>
              <a:rPr lang="en-US" dirty="0"/>
              <a:t>Templates </a:t>
            </a:r>
          </a:p>
          <a:p>
            <a:endParaRPr lang="en-US" dirty="0"/>
          </a:p>
          <a:p>
            <a:r>
              <a:rPr lang="en-US" dirty="0"/>
              <a:t>It’s a bit of game! </a:t>
            </a:r>
          </a:p>
        </p:txBody>
      </p:sp>
    </p:spTree>
    <p:extLst>
      <p:ext uri="{BB962C8B-B14F-4D97-AF65-F5344CB8AC3E}">
        <p14:creationId xmlns:p14="http://schemas.microsoft.com/office/powerpoint/2010/main" val="20296909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F64AE-90DA-5EEF-38C5-E4773A6C1932}"/>
              </a:ext>
            </a:extLst>
          </p:cNvPr>
          <p:cNvSpPr>
            <a:spLocks noGrp="1"/>
          </p:cNvSpPr>
          <p:nvPr>
            <p:ph type="title"/>
          </p:nvPr>
        </p:nvSpPr>
        <p:spPr/>
        <p:txBody>
          <a:bodyPr/>
          <a:lstStyle/>
          <a:p>
            <a:r>
              <a:rPr lang="en-US" dirty="0"/>
              <a:t>Literature Cited</a:t>
            </a:r>
          </a:p>
        </p:txBody>
      </p:sp>
      <p:sp>
        <p:nvSpPr>
          <p:cNvPr id="3" name="Content Placeholder 2">
            <a:extLst>
              <a:ext uri="{FF2B5EF4-FFF2-40B4-BE49-F238E27FC236}">
                <a16:creationId xmlns:a16="http://schemas.microsoft.com/office/drawing/2014/main" id="{8E8D3E04-F92D-F767-6407-C3F68C9C0783}"/>
              </a:ext>
            </a:extLst>
          </p:cNvPr>
          <p:cNvSpPr>
            <a:spLocks noGrp="1"/>
          </p:cNvSpPr>
          <p:nvPr>
            <p:ph idx="1"/>
          </p:nvPr>
        </p:nvSpPr>
        <p:spPr/>
        <p:txBody>
          <a:bodyPr/>
          <a:lstStyle/>
          <a:p>
            <a:r>
              <a:rPr lang="en-US" dirty="0"/>
              <a:t>Cite any key information from the intro or methods</a:t>
            </a:r>
          </a:p>
          <a:p>
            <a:r>
              <a:rPr lang="en-US" dirty="0"/>
              <a:t>Usually limited to just a few citations</a:t>
            </a:r>
          </a:p>
          <a:p>
            <a:pPr marL="457206" lvl="1" indent="0">
              <a:buNone/>
            </a:pPr>
            <a:endParaRPr lang="en-US" dirty="0"/>
          </a:p>
        </p:txBody>
      </p:sp>
    </p:spTree>
    <p:extLst>
      <p:ext uri="{BB962C8B-B14F-4D97-AF65-F5344CB8AC3E}">
        <p14:creationId xmlns:p14="http://schemas.microsoft.com/office/powerpoint/2010/main" val="42365523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A7A0C-1F50-38C4-20C0-3FB1A0214624}"/>
              </a:ext>
            </a:extLst>
          </p:cNvPr>
          <p:cNvSpPr>
            <a:spLocks noGrp="1"/>
          </p:cNvSpPr>
          <p:nvPr>
            <p:ph type="title"/>
          </p:nvPr>
        </p:nvSpPr>
        <p:spPr/>
        <p:txBody>
          <a:bodyPr/>
          <a:lstStyle/>
          <a:p>
            <a:r>
              <a:rPr lang="en-US" dirty="0"/>
              <a:t>Do’s and Don’ts</a:t>
            </a:r>
          </a:p>
        </p:txBody>
      </p:sp>
      <p:sp>
        <p:nvSpPr>
          <p:cNvPr id="3" name="Content Placeholder 2">
            <a:extLst>
              <a:ext uri="{FF2B5EF4-FFF2-40B4-BE49-F238E27FC236}">
                <a16:creationId xmlns:a16="http://schemas.microsoft.com/office/drawing/2014/main" id="{67BCC2FB-04DD-079B-7B53-394774195979}"/>
              </a:ext>
            </a:extLst>
          </p:cNvPr>
          <p:cNvSpPr>
            <a:spLocks noGrp="1"/>
          </p:cNvSpPr>
          <p:nvPr>
            <p:ph idx="1"/>
          </p:nvPr>
        </p:nvSpPr>
        <p:spPr/>
        <p:txBody>
          <a:bodyPr/>
          <a:lstStyle/>
          <a:p>
            <a:r>
              <a:rPr lang="en-US" dirty="0"/>
              <a:t>#1 mistake: too much text</a:t>
            </a:r>
          </a:p>
          <a:p>
            <a:r>
              <a:rPr lang="en-US" dirty="0"/>
              <a:t>Do not use an image as the background</a:t>
            </a:r>
          </a:p>
          <a:p>
            <a:r>
              <a:rPr lang="en-US" dirty="0"/>
              <a:t>Avoid dark backgrounds with dark text</a:t>
            </a:r>
          </a:p>
          <a:p>
            <a:r>
              <a:rPr lang="en-US" dirty="0"/>
              <a:t>Avoid red/green color scheme, don’t over-rely on color in your graphs (use symbols)</a:t>
            </a:r>
          </a:p>
          <a:p>
            <a:r>
              <a:rPr lang="en-US" dirty="0"/>
              <a:t>Annotate figure legends so they can stand on their own</a:t>
            </a:r>
          </a:p>
          <a:p>
            <a:r>
              <a:rPr lang="en-US" dirty="0"/>
              <a:t>Your poster should be able to be comfortably viewed from ~a few feet away—keep this in mind when choosing font and image sizes</a:t>
            </a:r>
          </a:p>
          <a:p>
            <a:r>
              <a:rPr lang="en-US" dirty="0"/>
              <a:t>More here: https://</a:t>
            </a:r>
            <a:r>
              <a:rPr lang="en-US" dirty="0" err="1"/>
              <a:t>colinpurrington.com</a:t>
            </a:r>
            <a:r>
              <a:rPr lang="en-US" dirty="0"/>
              <a:t>/tips/poster-design/</a:t>
            </a:r>
          </a:p>
          <a:p>
            <a:endParaRPr lang="en-US" dirty="0"/>
          </a:p>
        </p:txBody>
      </p:sp>
    </p:spTree>
    <p:extLst>
      <p:ext uri="{BB962C8B-B14F-4D97-AF65-F5344CB8AC3E}">
        <p14:creationId xmlns:p14="http://schemas.microsoft.com/office/powerpoint/2010/main" val="39082839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07AF0-7F2C-A5F5-DCF3-D3467B758EBD}"/>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FFA200F2-D318-90B3-1024-F46BCF99E48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36AEB0E7-4412-FEDF-F10F-BC26EE1F15CF}"/>
              </a:ext>
            </a:extLst>
          </p:cNvPr>
          <p:cNvPicPr>
            <a:picLocks noChangeAspect="1"/>
          </p:cNvPicPr>
          <p:nvPr/>
        </p:nvPicPr>
        <p:blipFill>
          <a:blip r:embed="rId2"/>
          <a:stretch>
            <a:fillRect/>
          </a:stretch>
        </p:blipFill>
        <p:spPr>
          <a:xfrm>
            <a:off x="375782" y="46937"/>
            <a:ext cx="10233763" cy="6787236"/>
          </a:xfrm>
          <a:prstGeom prst="rect">
            <a:avLst/>
          </a:prstGeom>
        </p:spPr>
      </p:pic>
    </p:spTree>
    <p:extLst>
      <p:ext uri="{BB962C8B-B14F-4D97-AF65-F5344CB8AC3E}">
        <p14:creationId xmlns:p14="http://schemas.microsoft.com/office/powerpoint/2010/main" val="20615075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B0C93-2A4E-94B3-DA73-CD79D6BD15B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3D9D39F-CF4F-C95D-BEA9-4562084C2294}"/>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345F935A-68F6-BB70-A884-D8EAD2995EF4}"/>
              </a:ext>
            </a:extLst>
          </p:cNvPr>
          <p:cNvPicPr>
            <a:picLocks noChangeAspect="1"/>
          </p:cNvPicPr>
          <p:nvPr/>
        </p:nvPicPr>
        <p:blipFill>
          <a:blip r:embed="rId2"/>
          <a:stretch>
            <a:fillRect/>
          </a:stretch>
        </p:blipFill>
        <p:spPr>
          <a:xfrm>
            <a:off x="1077239" y="-23550"/>
            <a:ext cx="9795345" cy="6905100"/>
          </a:xfrm>
          <a:prstGeom prst="rect">
            <a:avLst/>
          </a:prstGeom>
        </p:spPr>
      </p:pic>
    </p:spTree>
    <p:extLst>
      <p:ext uri="{BB962C8B-B14F-4D97-AF65-F5344CB8AC3E}">
        <p14:creationId xmlns:p14="http://schemas.microsoft.com/office/powerpoint/2010/main" val="6961912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24E50-25CD-0880-750B-2396C158DB1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21A4E63-C88E-EC87-8E21-0EA0C9CD0C25}"/>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02A448CF-3C47-E472-C10D-110BBB79F247}"/>
              </a:ext>
            </a:extLst>
          </p:cNvPr>
          <p:cNvPicPr>
            <a:picLocks noChangeAspect="1"/>
          </p:cNvPicPr>
          <p:nvPr/>
        </p:nvPicPr>
        <p:blipFill>
          <a:blip r:embed="rId2"/>
          <a:stretch>
            <a:fillRect/>
          </a:stretch>
        </p:blipFill>
        <p:spPr>
          <a:xfrm>
            <a:off x="713984" y="-37073"/>
            <a:ext cx="10639816" cy="6852149"/>
          </a:xfrm>
          <a:prstGeom prst="rect">
            <a:avLst/>
          </a:prstGeom>
        </p:spPr>
      </p:pic>
    </p:spTree>
    <p:extLst>
      <p:ext uri="{BB962C8B-B14F-4D97-AF65-F5344CB8AC3E}">
        <p14:creationId xmlns:p14="http://schemas.microsoft.com/office/powerpoint/2010/main" val="30234388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5793C-D221-6923-E989-AC616D800CE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B13DA51-666E-9B7D-7F50-019C41AE3BE4}"/>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D3DA5F38-45AC-DFC4-1FDD-649A66408A01}"/>
              </a:ext>
            </a:extLst>
          </p:cNvPr>
          <p:cNvPicPr>
            <a:picLocks noChangeAspect="1"/>
          </p:cNvPicPr>
          <p:nvPr/>
        </p:nvPicPr>
        <p:blipFill>
          <a:blip r:embed="rId2"/>
          <a:stretch>
            <a:fillRect/>
          </a:stretch>
        </p:blipFill>
        <p:spPr>
          <a:xfrm>
            <a:off x="726509" y="39866"/>
            <a:ext cx="10020822" cy="6815659"/>
          </a:xfrm>
          <a:prstGeom prst="rect">
            <a:avLst/>
          </a:prstGeom>
        </p:spPr>
      </p:pic>
    </p:spTree>
    <p:extLst>
      <p:ext uri="{BB962C8B-B14F-4D97-AF65-F5344CB8AC3E}">
        <p14:creationId xmlns:p14="http://schemas.microsoft.com/office/powerpoint/2010/main" val="25999575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52919-B100-B3B7-13FF-A3B402DB97C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26A0F0F-63D3-0FBD-9636-B2CDA42CB6BB}"/>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7454B4D1-7816-629E-38B2-9BC45A669ACC}"/>
              </a:ext>
            </a:extLst>
          </p:cNvPr>
          <p:cNvPicPr>
            <a:picLocks noChangeAspect="1"/>
          </p:cNvPicPr>
          <p:nvPr/>
        </p:nvPicPr>
        <p:blipFill>
          <a:blip r:embed="rId2"/>
          <a:stretch>
            <a:fillRect/>
          </a:stretch>
        </p:blipFill>
        <p:spPr>
          <a:xfrm>
            <a:off x="513567" y="0"/>
            <a:ext cx="10515600" cy="6737936"/>
          </a:xfrm>
          <a:prstGeom prst="rect">
            <a:avLst/>
          </a:prstGeom>
        </p:spPr>
      </p:pic>
    </p:spTree>
    <p:extLst>
      <p:ext uri="{BB962C8B-B14F-4D97-AF65-F5344CB8AC3E}">
        <p14:creationId xmlns:p14="http://schemas.microsoft.com/office/powerpoint/2010/main" val="42036423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0D67C-E0E6-B730-07FE-B666B7D5EF9C}"/>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21C49345-1883-EB98-CB69-5179383BA8B7}"/>
              </a:ext>
            </a:extLst>
          </p:cNvPr>
          <p:cNvSpPr>
            <a:spLocks noGrp="1"/>
          </p:cNvSpPr>
          <p:nvPr>
            <p:ph idx="1"/>
          </p:nvPr>
        </p:nvSpPr>
        <p:spPr/>
        <p:txBody>
          <a:bodyPr>
            <a:normAutofit lnSpcReduction="10000"/>
          </a:bodyPr>
          <a:lstStyle/>
          <a:p>
            <a:pPr marL="0" marR="0" indent="0" algn="l">
              <a:spcBef>
                <a:spcPts val="0"/>
              </a:spcBef>
              <a:spcAft>
                <a:spcPts val="0"/>
              </a:spcAft>
              <a:buNone/>
            </a:pPr>
            <a:r>
              <a:rPr lang="en-US" sz="1800" b="0" i="0" u="none" strike="noStrike" dirty="0">
                <a:solidFill>
                  <a:srgbClr val="043682"/>
                </a:solidFill>
                <a:effectLst/>
                <a:latin typeface="Calibri" panose="020F0502020204030204" pitchFamily="34" charset="0"/>
              </a:rPr>
              <a:t>POSTERS</a:t>
            </a:r>
            <a:endParaRPr lang="en-US" b="0" i="0" u="none" strike="noStrike" dirty="0">
              <a:solidFill>
                <a:srgbClr val="000000"/>
              </a:solidFill>
              <a:effectLst/>
              <a:latin typeface="Times New Roman" panose="02020603050405020304" pitchFamily="18" charset="0"/>
            </a:endParaRPr>
          </a:p>
          <a:p>
            <a:pPr marL="0" marR="0" indent="0" algn="l">
              <a:spcBef>
                <a:spcPts val="0"/>
              </a:spcBef>
              <a:spcAft>
                <a:spcPts val="0"/>
              </a:spcAft>
              <a:buNone/>
            </a:pPr>
            <a:r>
              <a:rPr lang="en-US" sz="1800" b="0" i="0" u="none" strike="noStrike" dirty="0">
                <a:solidFill>
                  <a:srgbClr val="043682"/>
                </a:solidFill>
                <a:effectLst/>
                <a:latin typeface="Calibri" panose="020F0502020204030204" pitchFamily="34" charset="0"/>
              </a:rPr>
              <a:t>1.</a:t>
            </a:r>
            <a:r>
              <a:rPr lang="en-US" sz="1800" b="0" i="0" u="none" strike="noStrike" dirty="0">
                <a:solidFill>
                  <a:srgbClr val="043682"/>
                </a:solidFill>
                <a:effectLst/>
                <a:latin typeface="Times New Roman" panose="02020603050405020304" pitchFamily="18" charset="0"/>
              </a:rPr>
              <a:t>       </a:t>
            </a:r>
            <a:r>
              <a:rPr lang="en-US" sz="1800" b="0" i="0" u="none" strike="noStrike" dirty="0">
                <a:solidFill>
                  <a:srgbClr val="043682"/>
                </a:solidFill>
                <a:effectLst/>
                <a:latin typeface="Calibri" panose="020F0502020204030204" pitchFamily="34" charset="0"/>
              </a:rPr>
              <a:t>Links online to “good” and “bad” poster (with accompanying critique: </a:t>
            </a:r>
            <a:r>
              <a:rPr lang="en-US" sz="1800" b="0" i="0" u="none" strike="noStrike" dirty="0">
                <a:solidFill>
                  <a:srgbClr val="043682"/>
                </a:solidFill>
                <a:effectLst/>
                <a:latin typeface="Calibri" panose="020F0502020204030204" pitchFamily="34" charset="0"/>
                <a:hlinkClick r:id="rId2"/>
              </a:rPr>
              <a:t>https://cpb-us-e1.wpmucdn.com/sites.psu.edu/dist/a/36309/files/2016/04/Posters-The-Good-and-the-Bad.pdf</a:t>
            </a:r>
            <a:r>
              <a:rPr lang="en-US" sz="1800" b="0" i="0" u="none" strike="noStrike" dirty="0">
                <a:solidFill>
                  <a:srgbClr val="043682"/>
                </a:solidFill>
                <a:effectLst/>
                <a:latin typeface="Calibri" panose="020F0502020204030204" pitchFamily="34" charset="0"/>
              </a:rPr>
              <a:t> </a:t>
            </a:r>
          </a:p>
          <a:p>
            <a:pPr marL="0" marR="0" indent="0" algn="l">
              <a:spcBef>
                <a:spcPts val="0"/>
              </a:spcBef>
              <a:spcAft>
                <a:spcPts val="0"/>
              </a:spcAft>
              <a:buNone/>
            </a:pPr>
            <a:r>
              <a:rPr lang="en-US" sz="1800" b="0" i="0" u="none" strike="noStrike" dirty="0">
                <a:solidFill>
                  <a:srgbClr val="043682"/>
                </a:solidFill>
                <a:effectLst/>
                <a:latin typeface="Calibri" panose="020F0502020204030204" pitchFamily="34" charset="0"/>
              </a:rPr>
              <a:t> </a:t>
            </a:r>
            <a:endParaRPr lang="en-US" b="0" i="0" u="none" strike="noStrike" dirty="0">
              <a:solidFill>
                <a:srgbClr val="000000"/>
              </a:solidFill>
              <a:effectLst/>
              <a:latin typeface="Times New Roman" panose="02020603050405020304" pitchFamily="18" charset="0"/>
            </a:endParaRPr>
          </a:p>
          <a:p>
            <a:pPr marL="0" marR="0" indent="0" algn="l">
              <a:spcBef>
                <a:spcPts val="0"/>
              </a:spcBef>
              <a:spcAft>
                <a:spcPts val="0"/>
              </a:spcAft>
              <a:buNone/>
            </a:pPr>
            <a:r>
              <a:rPr lang="en-US" sz="1800" b="0" i="0" u="none" strike="noStrike" dirty="0">
                <a:solidFill>
                  <a:srgbClr val="043682"/>
                </a:solidFill>
                <a:effectLst/>
                <a:latin typeface="Calibri" panose="020F0502020204030204" pitchFamily="34" charset="0"/>
              </a:rPr>
              <a:t>2.</a:t>
            </a:r>
            <a:r>
              <a:rPr lang="en-US" sz="1800" b="0" i="0" u="none" strike="noStrike" dirty="0">
                <a:solidFill>
                  <a:srgbClr val="043682"/>
                </a:solidFill>
                <a:effectLst/>
                <a:latin typeface="Times New Roman" panose="02020603050405020304" pitchFamily="18" charset="0"/>
              </a:rPr>
              <a:t>       </a:t>
            </a:r>
            <a:r>
              <a:rPr lang="en-US" sz="1800" b="0" i="0" u="none" strike="noStrike" dirty="0">
                <a:solidFill>
                  <a:srgbClr val="043682"/>
                </a:solidFill>
                <a:effectLst/>
                <a:latin typeface="Calibri" panose="020F0502020204030204" pitchFamily="34" charset="0"/>
              </a:rPr>
              <a:t>Tips on designing good poster: </a:t>
            </a:r>
            <a:r>
              <a:rPr lang="en-US" sz="1800" b="0" i="0" u="sng" strike="noStrike" dirty="0">
                <a:solidFill>
                  <a:srgbClr val="043682"/>
                </a:solidFill>
                <a:effectLst/>
                <a:latin typeface="Calibri" panose="020F0502020204030204" pitchFamily="34" charset="0"/>
                <a:hlinkClick r:id="rId3" tooltip="https://colinpurrington.com/tips/poster-design/"/>
              </a:rPr>
              <a:t>https://colinpurrington.com/tips/poster-design/</a:t>
            </a:r>
            <a:endParaRPr lang="en-US" b="0" i="0" u="none" strike="noStrike" dirty="0">
              <a:solidFill>
                <a:srgbClr val="000000"/>
              </a:solidFill>
              <a:effectLst/>
              <a:latin typeface="Times New Roman" panose="02020603050405020304" pitchFamily="18" charset="0"/>
            </a:endParaRPr>
          </a:p>
          <a:p>
            <a:pPr marL="0" marR="0" indent="0" algn="l">
              <a:spcBef>
                <a:spcPts val="0"/>
              </a:spcBef>
              <a:spcAft>
                <a:spcPts val="0"/>
              </a:spcAft>
              <a:buNone/>
            </a:pPr>
            <a:r>
              <a:rPr lang="en-US" sz="1800" b="0" i="0" u="none" strike="noStrike" dirty="0">
                <a:solidFill>
                  <a:srgbClr val="043682"/>
                </a:solidFill>
                <a:effectLst/>
                <a:latin typeface="Calibri" panose="020F0502020204030204" pitchFamily="34" charset="0"/>
              </a:rPr>
              <a:t> </a:t>
            </a:r>
            <a:endParaRPr lang="en-US" b="0" i="0" u="none" strike="noStrike" dirty="0">
              <a:solidFill>
                <a:srgbClr val="000000"/>
              </a:solidFill>
              <a:effectLst/>
              <a:latin typeface="Times New Roman" panose="02020603050405020304" pitchFamily="18" charset="0"/>
            </a:endParaRPr>
          </a:p>
          <a:p>
            <a:pPr marL="0" marR="0" indent="0" algn="l">
              <a:spcBef>
                <a:spcPts val="0"/>
              </a:spcBef>
              <a:spcAft>
                <a:spcPts val="0"/>
              </a:spcAft>
              <a:buNone/>
            </a:pPr>
            <a:r>
              <a:rPr lang="en-US" sz="1800" b="0" i="0" u="none" strike="noStrike" dirty="0">
                <a:solidFill>
                  <a:srgbClr val="043682"/>
                </a:solidFill>
                <a:effectLst/>
                <a:latin typeface="Calibri" panose="020F0502020204030204" pitchFamily="34" charset="0"/>
              </a:rPr>
              <a:t>3.</a:t>
            </a:r>
            <a:r>
              <a:rPr lang="en-US" sz="1800" b="0" i="0" u="none" strike="noStrike" dirty="0">
                <a:solidFill>
                  <a:srgbClr val="043682"/>
                </a:solidFill>
                <a:effectLst/>
                <a:latin typeface="Times New Roman" panose="02020603050405020304" pitchFamily="18" charset="0"/>
              </a:rPr>
              <a:t>       </a:t>
            </a:r>
            <a:r>
              <a:rPr lang="en-US" sz="1800" b="0" i="0" u="none" strike="noStrike" dirty="0">
                <a:solidFill>
                  <a:srgbClr val="043682"/>
                </a:solidFill>
                <a:effectLst/>
                <a:latin typeface="Calibri" panose="020F0502020204030204" pitchFamily="34" charset="0"/>
              </a:rPr>
              <a:t>On this page are “best posters” from trainees at the 2021 CAIRIBU meeting: </a:t>
            </a:r>
            <a:r>
              <a:rPr lang="en-US" sz="1800" b="0" i="0" u="sng" strike="noStrike" dirty="0">
                <a:solidFill>
                  <a:srgbClr val="043682"/>
                </a:solidFill>
                <a:effectLst/>
                <a:latin typeface="Calibri" panose="020F0502020204030204" pitchFamily="34" charset="0"/>
                <a:hlinkClick r:id="rId4" tooltip="https://cairibu.urology.wisc.edu/2021-annual-meeting-materials/"/>
              </a:rPr>
              <a:t>https://cairibu.urology.wisc.edu/2021-annual-meeting-materials/</a:t>
            </a:r>
            <a:endParaRPr lang="en-US" b="0" i="0" u="none" strike="noStrike" dirty="0">
              <a:solidFill>
                <a:srgbClr val="000000"/>
              </a:solidFill>
              <a:effectLst/>
              <a:latin typeface="Times New Roman" panose="02020603050405020304" pitchFamily="18" charset="0"/>
            </a:endParaRPr>
          </a:p>
          <a:p>
            <a:pPr marL="0" indent="0">
              <a:spcBef>
                <a:spcPts val="0"/>
              </a:spcBef>
              <a:buNone/>
            </a:pPr>
            <a:endParaRPr lang="en-US" sz="1800" dirty="0">
              <a:solidFill>
                <a:srgbClr val="043682"/>
              </a:solidFill>
              <a:latin typeface="Calibri" panose="020F0502020204030204" pitchFamily="34" charset="0"/>
            </a:endParaRPr>
          </a:p>
          <a:p>
            <a:pPr marL="0" indent="0">
              <a:spcBef>
                <a:spcPts val="0"/>
              </a:spcBef>
              <a:buNone/>
            </a:pPr>
            <a:r>
              <a:rPr lang="en-US" sz="1800" b="0" i="0" u="none" strike="noStrike" dirty="0">
                <a:solidFill>
                  <a:srgbClr val="043682"/>
                </a:solidFill>
                <a:effectLst/>
                <a:latin typeface="Calibri" panose="020F0502020204030204" pitchFamily="34" charset="0"/>
              </a:rPr>
              <a:t> </a:t>
            </a:r>
            <a:endParaRPr lang="en-US" b="0" i="0" u="none" strike="noStrike" dirty="0">
              <a:solidFill>
                <a:srgbClr val="000000"/>
              </a:solidFill>
              <a:effectLst/>
              <a:latin typeface="Times New Roman" panose="02020603050405020304" pitchFamily="18" charset="0"/>
            </a:endParaRPr>
          </a:p>
          <a:p>
            <a:pPr marL="0" marR="0" indent="0" algn="l">
              <a:spcBef>
                <a:spcPts val="0"/>
              </a:spcBef>
              <a:spcAft>
                <a:spcPts val="0"/>
              </a:spcAft>
              <a:buNone/>
            </a:pPr>
            <a:r>
              <a:rPr lang="en-US" sz="1800" b="0" i="0" u="none" strike="noStrike" dirty="0">
                <a:solidFill>
                  <a:srgbClr val="043682"/>
                </a:solidFill>
                <a:effectLst/>
                <a:latin typeface="Calibri" panose="020F0502020204030204" pitchFamily="34" charset="0"/>
              </a:rPr>
              <a:t>ABSTRACTS</a:t>
            </a:r>
            <a:endParaRPr lang="en-US" b="0" i="0" u="none" strike="noStrike" dirty="0">
              <a:solidFill>
                <a:srgbClr val="000000"/>
              </a:solidFill>
              <a:effectLst/>
              <a:latin typeface="Times New Roman" panose="02020603050405020304" pitchFamily="18" charset="0"/>
            </a:endParaRPr>
          </a:p>
          <a:p>
            <a:pPr marL="0" marR="0" indent="0" algn="l">
              <a:spcBef>
                <a:spcPts val="0"/>
              </a:spcBef>
              <a:spcAft>
                <a:spcPts val="0"/>
              </a:spcAft>
              <a:buNone/>
            </a:pPr>
            <a:r>
              <a:rPr lang="en-US" sz="1800" b="0" i="0" u="none" strike="noStrike" dirty="0">
                <a:solidFill>
                  <a:srgbClr val="043682"/>
                </a:solidFill>
                <a:effectLst/>
                <a:latin typeface="Calibri" panose="020F0502020204030204" pitchFamily="34" charset="0"/>
              </a:rPr>
              <a:t>1.</a:t>
            </a:r>
            <a:r>
              <a:rPr lang="en-US" sz="1800" b="0" i="0" u="none" strike="noStrike" dirty="0">
                <a:solidFill>
                  <a:srgbClr val="043682"/>
                </a:solidFill>
                <a:effectLst/>
                <a:latin typeface="Times New Roman" panose="02020603050405020304" pitchFamily="18" charset="0"/>
              </a:rPr>
              <a:t>       </a:t>
            </a:r>
            <a:r>
              <a:rPr lang="en-US" sz="1800" b="0" i="0" u="none" strike="noStrike" dirty="0">
                <a:solidFill>
                  <a:srgbClr val="043682"/>
                </a:solidFill>
                <a:effectLst/>
                <a:latin typeface="Calibri" panose="020F0502020204030204" pitchFamily="34" charset="0"/>
              </a:rPr>
              <a:t>Link to abstract booklet for the 2022 CAIRIBU meeting (includes the guidelines for how abstracts should be structured): </a:t>
            </a:r>
            <a:r>
              <a:rPr lang="en-US" sz="1800" b="0" i="0" u="sng" strike="noStrike" dirty="0">
                <a:solidFill>
                  <a:srgbClr val="043682"/>
                </a:solidFill>
                <a:effectLst/>
                <a:latin typeface="Calibri" panose="020F0502020204030204" pitchFamily="34" charset="0"/>
                <a:hlinkClick r:id="rId5" tooltip="https://cairibu.urology.wisc.edu/wp-content/uploads/sites/1064/2023/12/CAIRIBU-MEETING-ABSTRACTS-BOOKLET.pdf"/>
              </a:rPr>
              <a:t>https://cairibu.urology.wisc.edu/wp-content/uploads/sites/1064/2023/12/CAIRIBU-MEETING-ABSTRACTS-BOOKLET.pdf</a:t>
            </a:r>
            <a:endParaRPr lang="en-US" b="0" i="0" u="none" strike="noStrike" dirty="0">
              <a:solidFill>
                <a:srgbClr val="000000"/>
              </a:solidFill>
              <a:effectLst/>
              <a:latin typeface="Times New Roman" panose="02020603050405020304" pitchFamily="18" charset="0"/>
            </a:endParaRPr>
          </a:p>
          <a:p>
            <a:pPr marL="0" indent="0">
              <a:spcBef>
                <a:spcPts val="0"/>
              </a:spcBef>
              <a:buNone/>
            </a:pPr>
            <a:r>
              <a:rPr lang="en-US" sz="1800" b="0" i="0" u="none" strike="noStrike" dirty="0">
                <a:solidFill>
                  <a:srgbClr val="043682"/>
                </a:solidFill>
                <a:effectLst/>
                <a:latin typeface="Calibri" panose="020F0502020204030204" pitchFamily="34" charset="0"/>
              </a:rPr>
              <a:t> </a:t>
            </a:r>
            <a:endParaRPr lang="en-US" b="0" i="0" u="none" strike="noStrike" dirty="0">
              <a:solidFill>
                <a:srgbClr val="000000"/>
              </a:solidFill>
              <a:effectLst/>
              <a:latin typeface="Times New Roman" panose="02020603050405020304" pitchFamily="18" charset="0"/>
            </a:endParaRPr>
          </a:p>
          <a:p>
            <a:pPr marL="0" marR="0" indent="0" algn="l">
              <a:spcBef>
                <a:spcPts val="0"/>
              </a:spcBef>
              <a:spcAft>
                <a:spcPts val="0"/>
              </a:spcAft>
              <a:buNone/>
            </a:pPr>
            <a:r>
              <a:rPr lang="en-US" sz="1800" b="0" i="0" u="none" strike="noStrike" dirty="0">
                <a:solidFill>
                  <a:srgbClr val="043682"/>
                </a:solidFill>
                <a:effectLst/>
                <a:latin typeface="Calibri" panose="020F0502020204030204" pitchFamily="34" charset="0"/>
              </a:rPr>
              <a:t>2.</a:t>
            </a:r>
            <a:r>
              <a:rPr lang="en-US" sz="1800" b="0" i="0" u="none" strike="noStrike" dirty="0">
                <a:solidFill>
                  <a:srgbClr val="043682"/>
                </a:solidFill>
                <a:effectLst/>
                <a:latin typeface="Times New Roman" panose="02020603050405020304" pitchFamily="18" charset="0"/>
              </a:rPr>
              <a:t>       </a:t>
            </a:r>
            <a:r>
              <a:rPr lang="en-US" sz="1800" b="0" i="0" u="none" strike="noStrike" dirty="0">
                <a:solidFill>
                  <a:srgbClr val="043682"/>
                </a:solidFill>
                <a:effectLst/>
                <a:latin typeface="Calibri" panose="020F0502020204030204" pitchFamily="34" charset="0"/>
              </a:rPr>
              <a:t>Link to nice publication on writing an abstract for a scientific meeting: </a:t>
            </a:r>
            <a:r>
              <a:rPr lang="en-US" sz="1800" b="0" i="0" u="sng" strike="noStrike" dirty="0">
                <a:solidFill>
                  <a:srgbClr val="043682"/>
                </a:solidFill>
                <a:effectLst/>
                <a:latin typeface="Calibri" panose="020F0502020204030204" pitchFamily="34" charset="0"/>
                <a:hlinkClick r:id="rId6" tooltip="https://www.ncbi.nlm.nih.gov/pmc/articles/PMC3136027/#:~:text=The%20usual%20sections%20defined%20in,Findings%20in%20place%20of%20Results"/>
              </a:rPr>
              <a:t>https://www.ncbi.nlm.nih.gov/pmc/articles/PMC3136027/#:~:text=The%20usual%20sections%20defined%20in,Findings%20in%20place%20of%20Results</a:t>
            </a:r>
            <a:r>
              <a:rPr lang="en-US" sz="1800" b="0" i="0" u="none" strike="noStrike" dirty="0">
                <a:solidFill>
                  <a:srgbClr val="043682"/>
                </a:solidFill>
                <a:effectLst/>
                <a:latin typeface="Calibri" panose="020F0502020204030204" pitchFamily="34" charset="0"/>
              </a:rPr>
              <a:t>).</a:t>
            </a:r>
            <a:endParaRPr lang="en-US" b="0" i="0" u="none" strike="noStrike" dirty="0">
              <a:solidFill>
                <a:srgbClr val="000000"/>
              </a:solidFill>
              <a:effectLst/>
              <a:latin typeface="Times New Roman" panose="02020603050405020304" pitchFamily="18" charset="0"/>
            </a:endParaRPr>
          </a:p>
          <a:p>
            <a:endParaRPr lang="en-US" dirty="0"/>
          </a:p>
        </p:txBody>
      </p:sp>
    </p:spTree>
    <p:extLst>
      <p:ext uri="{BB962C8B-B14F-4D97-AF65-F5344CB8AC3E}">
        <p14:creationId xmlns:p14="http://schemas.microsoft.com/office/powerpoint/2010/main" val="2891720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BAA0A-0990-603F-B913-568EE34F9E58}"/>
              </a:ext>
            </a:extLst>
          </p:cNvPr>
          <p:cNvSpPr>
            <a:spLocks noGrp="1"/>
          </p:cNvSpPr>
          <p:nvPr>
            <p:ph type="title"/>
          </p:nvPr>
        </p:nvSpPr>
        <p:spPr/>
        <p:txBody>
          <a:bodyPr/>
          <a:lstStyle/>
          <a:p>
            <a:pPr algn="ctr"/>
            <a:r>
              <a:rPr lang="en-US" b="1" dirty="0"/>
              <a:t>Introduction</a:t>
            </a:r>
          </a:p>
        </p:txBody>
      </p:sp>
      <p:sp>
        <p:nvSpPr>
          <p:cNvPr id="3" name="Content Placeholder 2">
            <a:extLst>
              <a:ext uri="{FF2B5EF4-FFF2-40B4-BE49-F238E27FC236}">
                <a16:creationId xmlns:a16="http://schemas.microsoft.com/office/drawing/2014/main" id="{15CE9420-3003-DD91-26EE-0692C3548150}"/>
              </a:ext>
            </a:extLst>
          </p:cNvPr>
          <p:cNvSpPr>
            <a:spLocks noGrp="1"/>
          </p:cNvSpPr>
          <p:nvPr>
            <p:ph idx="1"/>
          </p:nvPr>
        </p:nvSpPr>
        <p:spPr/>
        <p:txBody>
          <a:bodyPr/>
          <a:lstStyle/>
          <a:p>
            <a:r>
              <a:rPr lang="en-US" dirty="0"/>
              <a:t>Goal: limit to just the most essential info someone needs to know to understand your experiment</a:t>
            </a:r>
          </a:p>
          <a:p>
            <a:pPr lvl="1"/>
            <a:r>
              <a:rPr lang="en-US" dirty="0"/>
              <a:t>1-3 brief sentences </a:t>
            </a:r>
          </a:p>
          <a:p>
            <a:r>
              <a:rPr lang="en-US" dirty="0"/>
              <a:t>What are you studying?</a:t>
            </a:r>
          </a:p>
          <a:p>
            <a:r>
              <a:rPr lang="en-US" dirty="0"/>
              <a:t>Why are you studying it? </a:t>
            </a:r>
          </a:p>
          <a:p>
            <a:r>
              <a:rPr lang="en-US" dirty="0"/>
              <a:t>Last sentence should be a smooth transition to methods (your experiment)</a:t>
            </a:r>
          </a:p>
          <a:p>
            <a:endParaRPr lang="en-US" dirty="0"/>
          </a:p>
        </p:txBody>
      </p:sp>
    </p:spTree>
    <p:extLst>
      <p:ext uri="{BB962C8B-B14F-4D97-AF65-F5344CB8AC3E}">
        <p14:creationId xmlns:p14="http://schemas.microsoft.com/office/powerpoint/2010/main" val="1637971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FCE12-5725-518C-68EE-67F0CD6CA814}"/>
              </a:ext>
            </a:extLst>
          </p:cNvPr>
          <p:cNvSpPr>
            <a:spLocks noGrp="1"/>
          </p:cNvSpPr>
          <p:nvPr>
            <p:ph type="title"/>
          </p:nvPr>
        </p:nvSpPr>
        <p:spPr/>
        <p:txBody>
          <a:bodyPr/>
          <a:lstStyle/>
          <a:p>
            <a:r>
              <a:rPr lang="en-US" dirty="0"/>
              <a:t>Examples</a:t>
            </a:r>
          </a:p>
        </p:txBody>
      </p:sp>
      <p:sp>
        <p:nvSpPr>
          <p:cNvPr id="5" name="TextBox 4">
            <a:extLst>
              <a:ext uri="{FF2B5EF4-FFF2-40B4-BE49-F238E27FC236}">
                <a16:creationId xmlns:a16="http://schemas.microsoft.com/office/drawing/2014/main" id="{F32B3BFF-59D6-C4A8-E497-18E42A29CFD9}"/>
              </a:ext>
            </a:extLst>
          </p:cNvPr>
          <p:cNvSpPr txBox="1"/>
          <p:nvPr/>
        </p:nvSpPr>
        <p:spPr>
          <a:xfrm>
            <a:off x="838200" y="1618067"/>
            <a:ext cx="10384971" cy="1323439"/>
          </a:xfrm>
          <a:prstGeom prst="rect">
            <a:avLst/>
          </a:prstGeom>
          <a:noFill/>
          <a:ln>
            <a:solidFill>
              <a:schemeClr val="tx1"/>
            </a:solidFill>
          </a:ln>
        </p:spPr>
        <p:txBody>
          <a:bodyPr wrap="square">
            <a:spAutoFit/>
          </a:bodyPr>
          <a:lstStyle/>
          <a:p>
            <a:r>
              <a:rPr lang="en-US" sz="2000" dirty="0">
                <a:solidFill>
                  <a:srgbClr val="000000"/>
                </a:solidFill>
                <a:latin typeface="ArialMT"/>
                <a:ea typeface="Calibri" panose="020F0502020204030204" pitchFamily="34" charset="0"/>
              </a:rPr>
              <a:t>Dogs are a valuable spontaneous model for genetic research on calcium oxalate (</a:t>
            </a:r>
            <a:r>
              <a:rPr lang="en-US" sz="2000" dirty="0" err="1">
                <a:solidFill>
                  <a:srgbClr val="000000"/>
                </a:solidFill>
                <a:latin typeface="ArialMT"/>
                <a:ea typeface="Calibri" panose="020F0502020204030204" pitchFamily="34" charset="0"/>
              </a:rPr>
              <a:t>CaOx</a:t>
            </a:r>
            <a:r>
              <a:rPr lang="en-US" sz="2000" dirty="0">
                <a:solidFill>
                  <a:srgbClr val="000000"/>
                </a:solidFill>
                <a:latin typeface="ArialMT"/>
                <a:ea typeface="Calibri" panose="020F0502020204030204" pitchFamily="34" charset="0"/>
              </a:rPr>
              <a:t>) urinary stones. Like humans, most dogs with </a:t>
            </a:r>
            <a:r>
              <a:rPr lang="en-US" sz="2000" dirty="0" err="1">
                <a:solidFill>
                  <a:srgbClr val="000000"/>
                </a:solidFill>
                <a:latin typeface="ArialMT"/>
                <a:ea typeface="Calibri" panose="020F0502020204030204" pitchFamily="34" charset="0"/>
              </a:rPr>
              <a:t>CaOx</a:t>
            </a:r>
            <a:r>
              <a:rPr lang="en-US" sz="2000" dirty="0">
                <a:solidFill>
                  <a:srgbClr val="000000"/>
                </a:solidFill>
                <a:latin typeface="ArialMT"/>
                <a:ea typeface="Calibri" panose="020F0502020204030204" pitchFamily="34" charset="0"/>
              </a:rPr>
              <a:t> stones have idiopathic hypercalciuria. Our objective was to identify genetic variants that are associated with urinary calcium, blood ionized calcium, and </a:t>
            </a:r>
            <a:r>
              <a:rPr lang="en-US" sz="2000" dirty="0" err="1">
                <a:solidFill>
                  <a:srgbClr val="000000"/>
                </a:solidFill>
                <a:latin typeface="ArialMT"/>
                <a:ea typeface="Calibri" panose="020F0502020204030204" pitchFamily="34" charset="0"/>
              </a:rPr>
              <a:t>CaOx</a:t>
            </a:r>
            <a:r>
              <a:rPr lang="en-US" sz="2000" dirty="0">
                <a:solidFill>
                  <a:srgbClr val="000000"/>
                </a:solidFill>
                <a:latin typeface="ArialMT"/>
                <a:ea typeface="Calibri" panose="020F0502020204030204" pitchFamily="34" charset="0"/>
              </a:rPr>
              <a:t> stone development in dogs. </a:t>
            </a:r>
            <a:endParaRPr lang="en-US" sz="2000" dirty="0">
              <a:solidFill>
                <a:srgbClr val="000000"/>
              </a:solidFill>
              <a:latin typeface="Times New Roman" panose="02020603050405020304" pitchFamily="18" charset="0"/>
              <a:ea typeface="Calibri" panose="020F0502020204030204" pitchFamily="34" charset="0"/>
            </a:endParaRPr>
          </a:p>
        </p:txBody>
      </p:sp>
      <p:sp>
        <p:nvSpPr>
          <p:cNvPr id="7" name="TextBox 6">
            <a:extLst>
              <a:ext uri="{FF2B5EF4-FFF2-40B4-BE49-F238E27FC236}">
                <a16:creationId xmlns:a16="http://schemas.microsoft.com/office/drawing/2014/main" id="{9D7955CF-ED2C-FA6B-9542-3CE114512FC1}"/>
              </a:ext>
            </a:extLst>
          </p:cNvPr>
          <p:cNvSpPr txBox="1"/>
          <p:nvPr/>
        </p:nvSpPr>
        <p:spPr>
          <a:xfrm>
            <a:off x="838201" y="3178353"/>
            <a:ext cx="10384971" cy="1323439"/>
          </a:xfrm>
          <a:prstGeom prst="rect">
            <a:avLst/>
          </a:prstGeom>
          <a:noFill/>
          <a:ln>
            <a:solidFill>
              <a:schemeClr val="tx1"/>
            </a:solidFill>
          </a:ln>
        </p:spPr>
        <p:txBody>
          <a:bodyPr wrap="square">
            <a:spAutoFit/>
          </a:bodyPr>
          <a:lstStyle/>
          <a:p>
            <a:r>
              <a:rPr lang="en-US" sz="2000" dirty="0">
                <a:latin typeface="Arial" panose="020B0604020202020204" pitchFamily="34" charset="0"/>
                <a:cs typeface="Arial" panose="020B0604020202020204" pitchFamily="34" charset="0"/>
              </a:rPr>
              <a:t>Patients requiring oral and/or enteral nutrition support for nutritional needs can form calcium oxalate (</a:t>
            </a:r>
            <a:r>
              <a:rPr lang="en-US" sz="2000" dirty="0" err="1">
                <a:latin typeface="Arial" panose="020B0604020202020204" pitchFamily="34" charset="0"/>
                <a:cs typeface="Arial" panose="020B0604020202020204" pitchFamily="34" charset="0"/>
              </a:rPr>
              <a:t>CaOx</a:t>
            </a:r>
            <a:r>
              <a:rPr lang="en-US" sz="2000" dirty="0">
                <a:latin typeface="Arial" panose="020B0604020202020204" pitchFamily="34" charset="0"/>
                <a:cs typeface="Arial" panose="020B0604020202020204" pitchFamily="34" charset="0"/>
              </a:rPr>
              <a:t>) kidney stones. Dietary oxalate, if excessive, can contribute to </a:t>
            </a:r>
            <a:r>
              <a:rPr lang="en-US" sz="2000" dirty="0" err="1">
                <a:latin typeface="Arial" panose="020B0604020202020204" pitchFamily="34" charset="0"/>
                <a:cs typeface="Arial" panose="020B0604020202020204" pitchFamily="34" charset="0"/>
              </a:rPr>
              <a:t>CaOx</a:t>
            </a:r>
            <a:r>
              <a:rPr lang="en-US" sz="2000" dirty="0">
                <a:latin typeface="Arial" panose="020B0604020202020204" pitchFamily="34" charset="0"/>
                <a:cs typeface="Arial" panose="020B0604020202020204" pitchFamily="34" charset="0"/>
              </a:rPr>
              <a:t> stones when unopposed by appropriate calcium. The oxalate concentration of oral/enteral nutrition formulas is not known. We assessed various formulas for oxalate.</a:t>
            </a:r>
          </a:p>
        </p:txBody>
      </p:sp>
      <p:sp>
        <p:nvSpPr>
          <p:cNvPr id="9" name="TextBox 8">
            <a:extLst>
              <a:ext uri="{FF2B5EF4-FFF2-40B4-BE49-F238E27FC236}">
                <a16:creationId xmlns:a16="http://schemas.microsoft.com/office/drawing/2014/main" id="{A3D59DD3-EC5A-9BAE-6303-701F9B1359D9}"/>
              </a:ext>
            </a:extLst>
          </p:cNvPr>
          <p:cNvSpPr txBox="1"/>
          <p:nvPr/>
        </p:nvSpPr>
        <p:spPr>
          <a:xfrm>
            <a:off x="838200" y="4738549"/>
            <a:ext cx="10384971" cy="1754326"/>
          </a:xfrm>
          <a:prstGeom prst="rect">
            <a:avLst/>
          </a:prstGeom>
          <a:noFill/>
          <a:ln>
            <a:solidFill>
              <a:schemeClr val="tx1"/>
            </a:solidFill>
          </a:ln>
        </p:spPr>
        <p:txBody>
          <a:bodyPr wrap="square">
            <a:spAutoFit/>
          </a:bodyPr>
          <a:lstStyle/>
          <a:p>
            <a:r>
              <a:rPr lang="en-US" dirty="0"/>
              <a:t>Sonic hedgehog (</a:t>
            </a:r>
            <a:r>
              <a:rPr lang="en-US" i="1" dirty="0"/>
              <a:t>Shh</a:t>
            </a:r>
            <a:r>
              <a:rPr lang="en-US" dirty="0"/>
              <a:t>) signaling is critical in many developing organs and subject to disruption through gene-environment interactions. Urinary continence is dependent on appropriate development of bladder neck and urethra driven by epithelial-mesenchymal interactions mediated in part by SHH. To further understand the impact of </a:t>
            </a:r>
            <a:r>
              <a:rPr lang="en-US" i="1" dirty="0"/>
              <a:t>Shh</a:t>
            </a:r>
            <a:r>
              <a:rPr lang="en-US" dirty="0"/>
              <a:t> pathway disruption on lower urinary tract and continence, we examined voiding physiology and histology in compound mutant GLI family zinc finger </a:t>
            </a:r>
            <a:r>
              <a:rPr lang="en-US" i="1" dirty="0"/>
              <a:t>Gli2</a:t>
            </a:r>
            <a:r>
              <a:rPr lang="en-US" i="1" baseline="30000" dirty="0"/>
              <a:t>+/−</a:t>
            </a:r>
            <a:r>
              <a:rPr lang="en-US" i="1" dirty="0"/>
              <a:t>; Gli3</a:t>
            </a:r>
            <a:r>
              <a:rPr lang="el-GR" i="1" baseline="30000" dirty="0"/>
              <a:t>Δ699/+</a:t>
            </a:r>
            <a:r>
              <a:rPr lang="el-GR" dirty="0"/>
              <a:t> </a:t>
            </a:r>
            <a:r>
              <a:rPr lang="en-US" dirty="0"/>
              <a:t>mice, which have </a:t>
            </a:r>
            <a:r>
              <a:rPr lang="en-US" dirty="0" err="1"/>
              <a:t>hypomorphic</a:t>
            </a:r>
            <a:r>
              <a:rPr lang="en-US" dirty="0"/>
              <a:t> hedgehog signaling.</a:t>
            </a:r>
          </a:p>
        </p:txBody>
      </p:sp>
    </p:spTree>
    <p:extLst>
      <p:ext uri="{BB962C8B-B14F-4D97-AF65-F5344CB8AC3E}">
        <p14:creationId xmlns:p14="http://schemas.microsoft.com/office/powerpoint/2010/main" val="2239016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E8081-8481-1FD8-B2CD-1EE4A6DE045F}"/>
              </a:ext>
            </a:extLst>
          </p:cNvPr>
          <p:cNvSpPr>
            <a:spLocks noGrp="1"/>
          </p:cNvSpPr>
          <p:nvPr>
            <p:ph type="title"/>
          </p:nvPr>
        </p:nvSpPr>
        <p:spPr/>
        <p:txBody>
          <a:bodyPr/>
          <a:lstStyle/>
          <a:p>
            <a:r>
              <a:rPr lang="en-US" dirty="0"/>
              <a:t>Methods: What did you do?</a:t>
            </a:r>
          </a:p>
        </p:txBody>
      </p:sp>
      <p:sp>
        <p:nvSpPr>
          <p:cNvPr id="3" name="Content Placeholder 2">
            <a:extLst>
              <a:ext uri="{FF2B5EF4-FFF2-40B4-BE49-F238E27FC236}">
                <a16:creationId xmlns:a16="http://schemas.microsoft.com/office/drawing/2014/main" id="{6EA108B6-D845-0163-FF4B-139311706AA1}"/>
              </a:ext>
            </a:extLst>
          </p:cNvPr>
          <p:cNvSpPr>
            <a:spLocks noGrp="1"/>
          </p:cNvSpPr>
          <p:nvPr>
            <p:ph idx="1"/>
          </p:nvPr>
        </p:nvSpPr>
        <p:spPr/>
        <p:txBody>
          <a:bodyPr/>
          <a:lstStyle/>
          <a:p>
            <a:r>
              <a:rPr lang="en-US" dirty="0"/>
              <a:t>A brief description of your experiment</a:t>
            </a:r>
          </a:p>
          <a:p>
            <a:r>
              <a:rPr lang="en-US" dirty="0"/>
              <a:t>Who/What/How many? </a:t>
            </a:r>
          </a:p>
          <a:p>
            <a:r>
              <a:rPr lang="en-US" dirty="0"/>
              <a:t>What samples did you collect? </a:t>
            </a:r>
          </a:p>
          <a:p>
            <a:r>
              <a:rPr lang="en-US" dirty="0"/>
              <a:t>What did you measure?</a:t>
            </a:r>
          </a:p>
          <a:p>
            <a:r>
              <a:rPr lang="en-US" dirty="0"/>
              <a:t>What assay did you run to measure it? </a:t>
            </a:r>
          </a:p>
          <a:p>
            <a:r>
              <a:rPr lang="en-US" dirty="0"/>
              <a:t>What statistical analysis did you use to determine significance?</a:t>
            </a:r>
          </a:p>
          <a:p>
            <a:r>
              <a:rPr lang="en-US" dirty="0"/>
              <a:t>What you need to put here can be specific to your field  </a:t>
            </a:r>
          </a:p>
          <a:p>
            <a:pPr lvl="1"/>
            <a:r>
              <a:rPr lang="en-US" dirty="0"/>
              <a:t>Ask your PI for guidance!</a:t>
            </a:r>
          </a:p>
          <a:p>
            <a:pPr marL="457206" lvl="1" indent="0">
              <a:buNone/>
            </a:pPr>
            <a:endParaRPr lang="en-US" dirty="0"/>
          </a:p>
        </p:txBody>
      </p:sp>
    </p:spTree>
    <p:extLst>
      <p:ext uri="{BB962C8B-B14F-4D97-AF65-F5344CB8AC3E}">
        <p14:creationId xmlns:p14="http://schemas.microsoft.com/office/powerpoint/2010/main" val="1438636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CB76D-CC60-B409-5F57-AC0FCE174347}"/>
              </a:ext>
            </a:extLst>
          </p:cNvPr>
          <p:cNvSpPr>
            <a:spLocks noGrp="1"/>
          </p:cNvSpPr>
          <p:nvPr>
            <p:ph type="title"/>
          </p:nvPr>
        </p:nvSpPr>
        <p:spPr/>
        <p:txBody>
          <a:bodyPr/>
          <a:lstStyle/>
          <a:p>
            <a:r>
              <a:rPr lang="en-US" dirty="0"/>
              <a:t>Examples</a:t>
            </a:r>
          </a:p>
        </p:txBody>
      </p:sp>
      <p:sp>
        <p:nvSpPr>
          <p:cNvPr id="5" name="TextBox 4">
            <a:extLst>
              <a:ext uri="{FF2B5EF4-FFF2-40B4-BE49-F238E27FC236}">
                <a16:creationId xmlns:a16="http://schemas.microsoft.com/office/drawing/2014/main" id="{A672F861-69AE-50B5-D304-F57C3F057FBF}"/>
              </a:ext>
            </a:extLst>
          </p:cNvPr>
          <p:cNvSpPr txBox="1"/>
          <p:nvPr/>
        </p:nvSpPr>
        <p:spPr>
          <a:xfrm>
            <a:off x="838200" y="1530576"/>
            <a:ext cx="10787743" cy="1754326"/>
          </a:xfrm>
          <a:prstGeom prst="rect">
            <a:avLst/>
          </a:prstGeom>
          <a:noFill/>
          <a:ln>
            <a:solidFill>
              <a:schemeClr val="tx1"/>
            </a:solidFill>
          </a:ln>
        </p:spPr>
        <p:txBody>
          <a:bodyPr wrap="square">
            <a:spAutoFit/>
          </a:bodyPr>
          <a:lstStyle/>
          <a:p>
            <a:r>
              <a:rPr lang="en-US" dirty="0">
                <a:latin typeface="ArialMT"/>
                <a:ea typeface="Calibri" panose="020F0502020204030204" pitchFamily="34" charset="0"/>
                <a:cs typeface="Times New Roman" panose="02020603050405020304" pitchFamily="18" charset="0"/>
              </a:rPr>
              <a:t>Single nucleotide polymorphism (SNP) genotypes (&gt;390,000) were available from 491 dogs (373 Miniature Schnauzers, 73 Bichons Frise, 45 Shih Tzus). Linear mixed model genome-wide association studies were performed for 3 traits with sex as a covariate: </a:t>
            </a:r>
            <a:r>
              <a:rPr lang="en-US" dirty="0" err="1">
                <a:latin typeface="ArialMT"/>
                <a:ea typeface="Calibri" panose="020F0502020204030204" pitchFamily="34" charset="0"/>
                <a:cs typeface="Times New Roman" panose="02020603050405020304" pitchFamily="18" charset="0"/>
              </a:rPr>
              <a:t>CaOx</a:t>
            </a:r>
            <a:r>
              <a:rPr lang="en-US" dirty="0">
                <a:latin typeface="ArialMT"/>
                <a:ea typeface="Calibri" panose="020F0502020204030204" pitchFamily="34" charset="0"/>
                <a:cs typeface="Times New Roman" panose="02020603050405020304" pitchFamily="18" charset="0"/>
              </a:rPr>
              <a:t> stones (219 cases, 131 controls), urine </a:t>
            </a:r>
            <a:r>
              <a:rPr lang="en-US" dirty="0" err="1">
                <a:latin typeface="ArialMT"/>
                <a:ea typeface="Calibri" panose="020F0502020204030204" pitchFamily="34" charset="0"/>
                <a:cs typeface="Times New Roman" panose="02020603050405020304" pitchFamily="18" charset="0"/>
              </a:rPr>
              <a:t>calcium:creatinine</a:t>
            </a:r>
            <a:r>
              <a:rPr lang="en-US" dirty="0">
                <a:latin typeface="ArialMT"/>
                <a:ea typeface="Calibri" panose="020F0502020204030204" pitchFamily="34" charset="0"/>
                <a:cs typeface="Times New Roman" panose="02020603050405020304" pitchFamily="18" charset="0"/>
              </a:rPr>
              <a:t> (149 dogs), and blood ionized calcium (137 dogs). Summary statistics were used with the multivariate adaptive shrinkage algorithm to identify associations shared across the traits. Significance was determined by local false sign rate (</a:t>
            </a:r>
            <a:r>
              <a:rPr lang="en-US" dirty="0" err="1">
                <a:latin typeface="ArialMT"/>
                <a:ea typeface="Calibri" panose="020F0502020204030204" pitchFamily="34" charset="0"/>
                <a:cs typeface="Times New Roman" panose="02020603050405020304" pitchFamily="18" charset="0"/>
              </a:rPr>
              <a:t>lfsr</a:t>
            </a:r>
            <a:r>
              <a:rPr lang="en-US" dirty="0">
                <a:latin typeface="ArialMT"/>
                <a:ea typeface="Calibri" panose="020F0502020204030204" pitchFamily="34" charset="0"/>
                <a:cs typeface="Times New Roman" panose="02020603050405020304" pitchFamily="18" charset="0"/>
              </a:rPr>
              <a:t>) &lt;.05.</a:t>
            </a:r>
            <a:r>
              <a:rPr lang="en-US" dirty="0"/>
              <a:t> </a:t>
            </a:r>
          </a:p>
        </p:txBody>
      </p:sp>
      <p:sp>
        <p:nvSpPr>
          <p:cNvPr id="9" name="TextBox 8">
            <a:extLst>
              <a:ext uri="{FF2B5EF4-FFF2-40B4-BE49-F238E27FC236}">
                <a16:creationId xmlns:a16="http://schemas.microsoft.com/office/drawing/2014/main" id="{231002D7-1593-04C8-5908-BF927E9CAA0D}"/>
              </a:ext>
            </a:extLst>
          </p:cNvPr>
          <p:cNvSpPr txBox="1"/>
          <p:nvPr/>
        </p:nvSpPr>
        <p:spPr>
          <a:xfrm>
            <a:off x="838200" y="3584388"/>
            <a:ext cx="10787743" cy="1631216"/>
          </a:xfrm>
          <a:prstGeom prst="rect">
            <a:avLst/>
          </a:prstGeom>
          <a:noFill/>
          <a:ln>
            <a:solidFill>
              <a:schemeClr val="tx1"/>
            </a:solidFill>
          </a:ln>
        </p:spPr>
        <p:txBody>
          <a:bodyPr wrap="square">
            <a:spAutoFit/>
          </a:bodyPr>
          <a:lstStyle/>
          <a:p>
            <a:r>
              <a:rPr lang="en-US" sz="2000" dirty="0"/>
              <a:t>Voiding physiology was tested in young adult female mice (n=5-8/genotype) using void spot assay, uroflowmetry and </a:t>
            </a:r>
            <a:r>
              <a:rPr lang="en-US" sz="2000" i="1" dirty="0"/>
              <a:t>ex vivo</a:t>
            </a:r>
            <a:r>
              <a:rPr lang="en-US" sz="2000" dirty="0"/>
              <a:t> bladder bath assays. Urethra and bladder (n=3/genotype) were collected for immunostaining using antibodies against smooth muscle alpha actin to visualize urethral smooth muscle thickness, or uroplakin, transformation related protein 63, and keratin 5 (combinatorial staining resolves basal, intermediate and luminal epithelial cells).</a:t>
            </a:r>
          </a:p>
        </p:txBody>
      </p:sp>
    </p:spTree>
    <p:extLst>
      <p:ext uri="{BB962C8B-B14F-4D97-AF65-F5344CB8AC3E}">
        <p14:creationId xmlns:p14="http://schemas.microsoft.com/office/powerpoint/2010/main" val="2126386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0B9CA-739E-2825-8F23-73DCBAD65040}"/>
              </a:ext>
            </a:extLst>
          </p:cNvPr>
          <p:cNvSpPr>
            <a:spLocks noGrp="1"/>
          </p:cNvSpPr>
          <p:nvPr>
            <p:ph type="title"/>
          </p:nvPr>
        </p:nvSpPr>
        <p:spPr/>
        <p:txBody>
          <a:bodyPr/>
          <a:lstStyle/>
          <a:p>
            <a:r>
              <a:rPr lang="en-US" dirty="0"/>
              <a:t>Examples: Using tables/figures to your advantage</a:t>
            </a:r>
          </a:p>
        </p:txBody>
      </p:sp>
      <p:sp>
        <p:nvSpPr>
          <p:cNvPr id="3" name="Content Placeholder 2">
            <a:extLst>
              <a:ext uri="{FF2B5EF4-FFF2-40B4-BE49-F238E27FC236}">
                <a16:creationId xmlns:a16="http://schemas.microsoft.com/office/drawing/2014/main" id="{DE8CF20F-E5D0-1287-BCE8-3AAE9E89CE29}"/>
              </a:ext>
            </a:extLst>
          </p:cNvPr>
          <p:cNvSpPr>
            <a:spLocks noGrp="1"/>
          </p:cNvSpPr>
          <p:nvPr>
            <p:ph idx="1"/>
          </p:nvPr>
        </p:nvSpPr>
        <p:spPr/>
        <p:txBody>
          <a:bodyPr/>
          <a:lstStyle/>
          <a:p>
            <a:r>
              <a:rPr lang="en-US" dirty="0"/>
              <a:t>Some meetings allow tables/figures as part of the abstract submission</a:t>
            </a:r>
          </a:p>
          <a:p>
            <a:r>
              <a:rPr lang="en-US" dirty="0"/>
              <a:t>Usually accounts for some of your word limit</a:t>
            </a:r>
          </a:p>
          <a:p>
            <a:pPr lvl="1"/>
            <a:r>
              <a:rPr lang="en-US" dirty="0"/>
              <a:t>E.g. CAIRIBU guidelines: Tables account for 225 characters per table. Graphics</a:t>
            </a:r>
          </a:p>
          <a:p>
            <a:pPr lvl="1"/>
            <a:r>
              <a:rPr lang="en-US" dirty="0"/>
              <a:t>also account for 225 characters each.</a:t>
            </a:r>
          </a:p>
        </p:txBody>
      </p:sp>
    </p:spTree>
    <p:extLst>
      <p:ext uri="{BB962C8B-B14F-4D97-AF65-F5344CB8AC3E}">
        <p14:creationId xmlns:p14="http://schemas.microsoft.com/office/powerpoint/2010/main" val="3653689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0A12C-D6CA-7C44-B924-7326610B1435}"/>
              </a:ext>
            </a:extLst>
          </p:cNvPr>
          <p:cNvSpPr>
            <a:spLocks noGrp="1"/>
          </p:cNvSpPr>
          <p:nvPr>
            <p:ph type="title"/>
          </p:nvPr>
        </p:nvSpPr>
        <p:spPr/>
        <p:txBody>
          <a:bodyPr/>
          <a:lstStyle/>
          <a:p>
            <a:r>
              <a:rPr lang="en-US" dirty="0"/>
              <a:t>Examples: Using tables/figures to your advantage</a:t>
            </a:r>
          </a:p>
        </p:txBody>
      </p:sp>
      <p:sp>
        <p:nvSpPr>
          <p:cNvPr id="5" name="TextBox 4">
            <a:extLst>
              <a:ext uri="{FF2B5EF4-FFF2-40B4-BE49-F238E27FC236}">
                <a16:creationId xmlns:a16="http://schemas.microsoft.com/office/drawing/2014/main" id="{5F3EFBD2-2B75-261C-12B8-4E58BA168CA8}"/>
              </a:ext>
            </a:extLst>
          </p:cNvPr>
          <p:cNvSpPr txBox="1"/>
          <p:nvPr/>
        </p:nvSpPr>
        <p:spPr>
          <a:xfrm>
            <a:off x="838200" y="1674674"/>
            <a:ext cx="11157857" cy="1754326"/>
          </a:xfrm>
          <a:prstGeom prst="rect">
            <a:avLst/>
          </a:prstGeom>
          <a:noFill/>
          <a:ln>
            <a:solidFill>
              <a:schemeClr val="tx1"/>
            </a:solidFill>
          </a:ln>
        </p:spPr>
        <p:txBody>
          <a:bodyPr wrap="square">
            <a:spAutoFit/>
          </a:bodyPr>
          <a:lstStyle/>
          <a:p>
            <a:r>
              <a:rPr lang="en-US" dirty="0">
                <a:latin typeface="Helvetica" pitchFamily="2" charset="0"/>
              </a:rPr>
              <a:t>Adult and pediatric oral/enteral nutrition formulas commonly used in hospitals as well as in home feeding regimens were selected. Formulas designed for oral and enteral consumption (or either) were included (</a:t>
            </a:r>
            <a:r>
              <a:rPr lang="en-US" b="1" dirty="0">
                <a:latin typeface="Helvetica" pitchFamily="2" charset="0"/>
              </a:rPr>
              <a:t>table</a:t>
            </a:r>
            <a:r>
              <a:rPr lang="en-US" dirty="0">
                <a:latin typeface="Helvetica" pitchFamily="2" charset="0"/>
              </a:rPr>
              <a:t>); completely elemental (hydrolyzed) or modular formula products were not. Multiple samples (</a:t>
            </a:r>
            <a:r>
              <a:rPr lang="en-US" b="1" dirty="0">
                <a:latin typeface="Helvetica" pitchFamily="2" charset="0"/>
              </a:rPr>
              <a:t>N, table</a:t>
            </a:r>
            <a:r>
              <a:rPr lang="en-US" dirty="0">
                <a:latin typeface="Helvetica" pitchFamily="2" charset="0"/>
              </a:rPr>
              <a:t>) of each formula were acidified, heated, and centrifuged. Supernatants were filtered and analyzed for oxalate by ion chromatography. Oxalate concentration (mg/L</a:t>
            </a:r>
            <a:r>
              <a:rPr lang="en-US" dirty="0">
                <a:latin typeface="Times"/>
              </a:rPr>
              <a:t>±</a:t>
            </a:r>
            <a:r>
              <a:rPr lang="en-US" dirty="0">
                <a:latin typeface="Helvetica" pitchFamily="2" charset="0"/>
              </a:rPr>
              <a:t>SD), relative standard deviation (SD) between samples (coefficient of variation; CV), and </a:t>
            </a:r>
            <a:r>
              <a:rPr lang="en-US" dirty="0" err="1">
                <a:latin typeface="Helvetica" pitchFamily="2" charset="0"/>
              </a:rPr>
              <a:t>calcium:oxalate</a:t>
            </a:r>
            <a:r>
              <a:rPr lang="en-US" dirty="0">
                <a:latin typeface="Helvetica" pitchFamily="2" charset="0"/>
              </a:rPr>
              <a:t> ratios (</a:t>
            </a:r>
            <a:r>
              <a:rPr lang="en-US" dirty="0" err="1">
                <a:latin typeface="Helvetica" pitchFamily="2" charset="0"/>
              </a:rPr>
              <a:t>mg:mg</a:t>
            </a:r>
            <a:r>
              <a:rPr lang="en-US" dirty="0">
                <a:latin typeface="Helvetica" pitchFamily="2" charset="0"/>
              </a:rPr>
              <a:t>/L of formula) were calculated.</a:t>
            </a:r>
          </a:p>
        </p:txBody>
      </p:sp>
      <p:pic>
        <p:nvPicPr>
          <p:cNvPr id="6" name="Picture 5">
            <a:extLst>
              <a:ext uri="{FF2B5EF4-FFF2-40B4-BE49-F238E27FC236}">
                <a16:creationId xmlns:a16="http://schemas.microsoft.com/office/drawing/2014/main" id="{CD377080-C8AB-E555-F77B-2DC01603AF77}"/>
              </a:ext>
            </a:extLst>
          </p:cNvPr>
          <p:cNvPicPr>
            <a:picLocks noChangeAspect="1"/>
          </p:cNvPicPr>
          <p:nvPr/>
        </p:nvPicPr>
        <p:blipFill>
          <a:blip r:embed="rId2"/>
          <a:stretch>
            <a:fillRect/>
          </a:stretch>
        </p:blipFill>
        <p:spPr>
          <a:xfrm>
            <a:off x="838200" y="3648226"/>
            <a:ext cx="7772400" cy="3070200"/>
          </a:xfrm>
          <a:prstGeom prst="rect">
            <a:avLst/>
          </a:prstGeom>
          <a:ln>
            <a:solidFill>
              <a:schemeClr val="tx1"/>
            </a:solidFill>
          </a:ln>
        </p:spPr>
      </p:pic>
    </p:spTree>
    <p:extLst>
      <p:ext uri="{BB962C8B-B14F-4D97-AF65-F5344CB8AC3E}">
        <p14:creationId xmlns:p14="http://schemas.microsoft.com/office/powerpoint/2010/main" val="23633742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1404</TotalTime>
  <Words>2245</Words>
  <Application>Microsoft Office PowerPoint</Application>
  <PresentationFormat>Widescreen</PresentationFormat>
  <Paragraphs>161</Paragraphs>
  <Slides>37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ArialMT</vt:lpstr>
      <vt:lpstr>Calibri</vt:lpstr>
      <vt:lpstr>Calibri Light</vt:lpstr>
      <vt:lpstr>Helvetica</vt:lpstr>
      <vt:lpstr>Times</vt:lpstr>
      <vt:lpstr>Times New Roman</vt:lpstr>
      <vt:lpstr>Office Theme</vt:lpstr>
      <vt:lpstr>Communicating your Science: Abstracts and Posters</vt:lpstr>
      <vt:lpstr>Abstracts</vt:lpstr>
      <vt:lpstr>Step One: Check your guidelines</vt:lpstr>
      <vt:lpstr>Introduction</vt:lpstr>
      <vt:lpstr>Examples</vt:lpstr>
      <vt:lpstr>Methods: What did you do?</vt:lpstr>
      <vt:lpstr>Examples</vt:lpstr>
      <vt:lpstr>Examples: Using tables/figures to your advantage</vt:lpstr>
      <vt:lpstr>Examples: Using tables/figures to your advantage</vt:lpstr>
      <vt:lpstr>Results: What did you find?</vt:lpstr>
      <vt:lpstr>Examples</vt:lpstr>
      <vt:lpstr>What is missing? </vt:lpstr>
      <vt:lpstr>Conclusions: The big picture</vt:lpstr>
      <vt:lpstr>Examples</vt:lpstr>
      <vt:lpstr>General advice</vt:lpstr>
      <vt:lpstr>Activity: Abstract Critique</vt:lpstr>
      <vt:lpstr>Scientific Posters</vt:lpstr>
      <vt:lpstr>What is a poster?</vt:lpstr>
      <vt:lpstr>PowerPoint Presentation</vt:lpstr>
      <vt:lpstr>First: Check your guidelines for size!</vt:lpstr>
      <vt:lpstr>Title</vt:lpstr>
      <vt:lpstr>Conclusions from abstracts: Can you make a title?</vt:lpstr>
      <vt:lpstr>Should I include the abstract on my poster?</vt:lpstr>
      <vt:lpstr>Introduction</vt:lpstr>
      <vt:lpstr>Materials and Methods</vt:lpstr>
      <vt:lpstr>PowerPoint Presentation</vt:lpstr>
      <vt:lpstr>Results</vt:lpstr>
      <vt:lpstr>Conclusions</vt:lpstr>
      <vt:lpstr>Acknowledgements </vt:lpstr>
      <vt:lpstr>Literature Cited</vt:lpstr>
      <vt:lpstr>Do’s and Don’ts</vt:lpstr>
      <vt:lpstr>PowerPoint Presentation</vt:lpstr>
      <vt:lpstr>PowerPoint Presentation</vt:lpstr>
      <vt:lpstr>PowerPoint Presentation</vt:lpstr>
      <vt:lpstr>PowerPoint Presentation</vt:lpstr>
      <vt:lpstr>PowerPoint Presentation</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your Science: Abstracts and Posters</dc:title>
  <dc:creator>Lauren Baker</dc:creator>
  <cp:lastModifiedBy>Penniston, Kristina L.</cp:lastModifiedBy>
  <cp:revision>4</cp:revision>
  <dcterms:created xsi:type="dcterms:W3CDTF">2024-06-17T14:48:15Z</dcterms:created>
  <dcterms:modified xsi:type="dcterms:W3CDTF">2024-07-03T00:01:23Z</dcterms:modified>
</cp:coreProperties>
</file>